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08" r:id="rId2"/>
    <p:sldId id="304" r:id="rId3"/>
    <p:sldId id="307" r:id="rId4"/>
    <p:sldId id="299" r:id="rId5"/>
    <p:sldId id="300" r:id="rId6"/>
    <p:sldId id="305" r:id="rId7"/>
    <p:sldId id="309" r:id="rId8"/>
  </p:sldIdLst>
  <p:sldSz cx="12192000" cy="6858000"/>
  <p:notesSz cx="6858000" cy="9144000"/>
  <p:defaultTextStyle>
    <a:defPPr>
      <a:defRPr lang="nb-NO"/>
    </a:defPPr>
    <a:lvl1pPr marL="0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51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06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57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212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263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314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369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421" algn="l" defTabSz="91410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2B91"/>
    <a:srgbClr val="58267E"/>
    <a:srgbClr val="FFFFCC"/>
    <a:srgbClr val="959F57"/>
    <a:srgbClr val="8FD0ED"/>
    <a:srgbClr val="104861"/>
    <a:srgbClr val="FFF0B7"/>
    <a:srgbClr val="021D56"/>
    <a:srgbClr val="FFFBEB"/>
    <a:srgbClr val="234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17992-AF98-41ED-8E4B-742AA5EB2625}" v="17860" dt="2026-02-03T15:56:11.6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4" autoAdjust="0"/>
    <p:restoredTop sz="95033" autoAdjust="0"/>
  </p:normalViewPr>
  <p:slideViewPr>
    <p:cSldViewPr snapToGrid="0">
      <p:cViewPr varScale="1">
        <p:scale>
          <a:sx n="81" d="100"/>
          <a:sy n="81" d="100"/>
        </p:scale>
        <p:origin x="859" y="288"/>
      </p:cViewPr>
      <p:guideLst>
        <p:guide orient="horz" pos="216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AA01F-4ED6-43DA-AE38-08A36E4195B5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572A4-5691-45BF-ADF5-0E1484844D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167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1pPr>
    <a:lvl2pPr marL="457051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2pPr>
    <a:lvl3pPr marL="914106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3pPr>
    <a:lvl4pPr marL="1371157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4pPr>
    <a:lvl5pPr marL="1828212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5pPr>
    <a:lvl6pPr marL="2285263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6pPr>
    <a:lvl7pPr marL="2742314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7pPr>
    <a:lvl8pPr marL="3199369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8pPr>
    <a:lvl9pPr marL="3656421" algn="l" defTabSz="914106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572A4-5691-45BF-ADF5-0E1484844DFD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7182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F4123-9898-964C-DEB1-BFF7AFB9B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8F260FDB-87AB-95DF-3E9D-FBD48521B8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2F05C9BF-AA95-396D-9478-03BF622BF4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0526279-9333-8782-1A55-CD02E8AEA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572A4-5691-45BF-ADF5-0E1484844DFD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0517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4" y="1122363"/>
            <a:ext cx="10363200" cy="2387601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4" y="3602041"/>
            <a:ext cx="9144000" cy="1655762"/>
          </a:xfrm>
        </p:spPr>
        <p:txBody>
          <a:bodyPr/>
          <a:lstStyle>
            <a:lvl1pPr marL="0" indent="0" algn="ctr">
              <a:buNone/>
              <a:defRPr sz="2398"/>
            </a:lvl1pPr>
            <a:lvl2pPr marL="457143" indent="0" algn="ctr">
              <a:buNone/>
              <a:defRPr sz="2000"/>
            </a:lvl2pPr>
            <a:lvl3pPr marL="914286" indent="0" algn="ctr">
              <a:buNone/>
              <a:defRPr sz="1800"/>
            </a:lvl3pPr>
            <a:lvl4pPr marL="1371429" indent="0" algn="ctr">
              <a:buNone/>
              <a:defRPr sz="1601"/>
            </a:lvl4pPr>
            <a:lvl5pPr marL="1828572" indent="0" algn="ctr">
              <a:buNone/>
              <a:defRPr sz="1601"/>
            </a:lvl5pPr>
            <a:lvl6pPr marL="2285715" indent="0" algn="ctr">
              <a:buNone/>
              <a:defRPr sz="1601"/>
            </a:lvl6pPr>
            <a:lvl7pPr marL="2742854" indent="0" algn="ctr">
              <a:buNone/>
              <a:defRPr sz="1601"/>
            </a:lvl7pPr>
            <a:lvl8pPr marL="3199997" indent="0" algn="ctr">
              <a:buNone/>
              <a:defRPr sz="1601"/>
            </a:lvl8pPr>
            <a:lvl9pPr marL="3657140" indent="0" algn="ctr">
              <a:buNone/>
              <a:defRPr sz="1601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240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335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4" y="365126"/>
            <a:ext cx="2628898" cy="5811840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6"/>
            <a:ext cx="7734302" cy="581184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27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935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1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1" cy="1500186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82000"/>
                  </a:schemeClr>
                </a:solidFill>
              </a:defRPr>
            </a:lvl1pPr>
            <a:lvl2pPr marL="457143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286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429" indent="0">
              <a:buNone/>
              <a:defRPr sz="1601">
                <a:solidFill>
                  <a:schemeClr val="tx1">
                    <a:tint val="82000"/>
                  </a:schemeClr>
                </a:solidFill>
              </a:defRPr>
            </a:lvl4pPr>
            <a:lvl5pPr marL="1828572" indent="0">
              <a:buNone/>
              <a:defRPr sz="1601">
                <a:solidFill>
                  <a:schemeClr val="tx1">
                    <a:tint val="82000"/>
                  </a:schemeClr>
                </a:solidFill>
              </a:defRPr>
            </a:lvl5pPr>
            <a:lvl6pPr marL="2285715" indent="0">
              <a:buNone/>
              <a:defRPr sz="1601">
                <a:solidFill>
                  <a:schemeClr val="tx1">
                    <a:tint val="82000"/>
                  </a:schemeClr>
                </a:solidFill>
              </a:defRPr>
            </a:lvl6pPr>
            <a:lvl7pPr marL="2742854" indent="0">
              <a:buNone/>
              <a:defRPr sz="1601">
                <a:solidFill>
                  <a:schemeClr val="tx1">
                    <a:tint val="82000"/>
                  </a:schemeClr>
                </a:solidFill>
              </a:defRPr>
            </a:lvl7pPr>
            <a:lvl8pPr marL="3199997" indent="0">
              <a:buNone/>
              <a:defRPr sz="1601">
                <a:solidFill>
                  <a:schemeClr val="tx1">
                    <a:tint val="82000"/>
                  </a:schemeClr>
                </a:solidFill>
              </a:defRPr>
            </a:lvl8pPr>
            <a:lvl9pPr marL="3657140" indent="0">
              <a:buNone/>
              <a:defRPr sz="160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3220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4"/>
            <a:ext cx="5181602" cy="435133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4"/>
            <a:ext cx="5181602" cy="435133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315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1" cy="1325564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681162"/>
            <a:ext cx="5157785" cy="823911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7143" indent="0">
              <a:buNone/>
              <a:defRPr sz="2000" b="1"/>
            </a:lvl2pPr>
            <a:lvl3pPr marL="914286" indent="0">
              <a:buNone/>
              <a:defRPr sz="1800" b="1"/>
            </a:lvl3pPr>
            <a:lvl4pPr marL="1371429" indent="0">
              <a:buNone/>
              <a:defRPr sz="1601" b="1"/>
            </a:lvl4pPr>
            <a:lvl5pPr marL="1828572" indent="0">
              <a:buNone/>
              <a:defRPr sz="1601" b="1"/>
            </a:lvl5pPr>
            <a:lvl6pPr marL="2285715" indent="0">
              <a:buNone/>
              <a:defRPr sz="1601" b="1"/>
            </a:lvl6pPr>
            <a:lvl7pPr marL="2742854" indent="0">
              <a:buNone/>
              <a:defRPr sz="1601" b="1"/>
            </a:lvl7pPr>
            <a:lvl8pPr marL="3199997" indent="0">
              <a:buNone/>
              <a:defRPr sz="1601" b="1"/>
            </a:lvl8pPr>
            <a:lvl9pPr marL="3657140" indent="0">
              <a:buNone/>
              <a:defRPr sz="1601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5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2"/>
            <a:ext cx="5183187" cy="823911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7143" indent="0">
              <a:buNone/>
              <a:defRPr sz="2000" b="1"/>
            </a:lvl2pPr>
            <a:lvl3pPr marL="914286" indent="0">
              <a:buNone/>
              <a:defRPr sz="1800" b="1"/>
            </a:lvl3pPr>
            <a:lvl4pPr marL="1371429" indent="0">
              <a:buNone/>
              <a:defRPr sz="1601" b="1"/>
            </a:lvl4pPr>
            <a:lvl5pPr marL="1828572" indent="0">
              <a:buNone/>
              <a:defRPr sz="1601" b="1"/>
            </a:lvl5pPr>
            <a:lvl6pPr marL="2285715" indent="0">
              <a:buNone/>
              <a:defRPr sz="1601" b="1"/>
            </a:lvl6pPr>
            <a:lvl7pPr marL="2742854" indent="0">
              <a:buNone/>
              <a:defRPr sz="1601" b="1"/>
            </a:lvl7pPr>
            <a:lvl8pPr marL="3199997" indent="0">
              <a:buNone/>
              <a:defRPr sz="1601" b="1"/>
            </a:lvl8pPr>
            <a:lvl9pPr marL="3657140" indent="0">
              <a:buNone/>
              <a:defRPr sz="1601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1990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059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162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199"/>
            <a:ext cx="3932236" cy="1600201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3" y="987426"/>
            <a:ext cx="6172199" cy="4873624"/>
          </a:xfrm>
        </p:spPr>
        <p:txBody>
          <a:bodyPr/>
          <a:lstStyle>
            <a:lvl1pPr>
              <a:defRPr sz="3199"/>
            </a:lvl1pPr>
            <a:lvl2pPr>
              <a:defRPr sz="2800"/>
            </a:lvl2pPr>
            <a:lvl3pPr>
              <a:defRPr sz="2398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2"/>
            <a:ext cx="3932236" cy="3811587"/>
          </a:xfrm>
        </p:spPr>
        <p:txBody>
          <a:bodyPr/>
          <a:lstStyle>
            <a:lvl1pPr marL="0" indent="0">
              <a:buNone/>
              <a:defRPr sz="1601"/>
            </a:lvl1pPr>
            <a:lvl2pPr marL="457143" indent="0">
              <a:buNone/>
              <a:defRPr sz="1398"/>
            </a:lvl2pPr>
            <a:lvl3pPr marL="914286" indent="0">
              <a:buNone/>
              <a:defRPr sz="1199"/>
            </a:lvl3pPr>
            <a:lvl4pPr marL="1371429" indent="0">
              <a:buNone/>
              <a:defRPr sz="1000"/>
            </a:lvl4pPr>
            <a:lvl5pPr marL="1828572" indent="0">
              <a:buNone/>
              <a:defRPr sz="1000"/>
            </a:lvl5pPr>
            <a:lvl6pPr marL="2285715" indent="0">
              <a:buNone/>
              <a:defRPr sz="1000"/>
            </a:lvl6pPr>
            <a:lvl7pPr marL="2742854" indent="0">
              <a:buNone/>
              <a:defRPr sz="1000"/>
            </a:lvl7pPr>
            <a:lvl8pPr marL="3199997" indent="0">
              <a:buNone/>
              <a:defRPr sz="1000"/>
            </a:lvl8pPr>
            <a:lvl9pPr marL="365714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159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199"/>
            <a:ext cx="3932236" cy="1600201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93" y="987426"/>
            <a:ext cx="6172199" cy="4873624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143" indent="0">
              <a:buNone/>
              <a:defRPr sz="2800"/>
            </a:lvl2pPr>
            <a:lvl3pPr marL="914286" indent="0">
              <a:buNone/>
              <a:defRPr sz="2398"/>
            </a:lvl3pPr>
            <a:lvl4pPr marL="1371429" indent="0">
              <a:buNone/>
              <a:defRPr sz="2000"/>
            </a:lvl4pPr>
            <a:lvl5pPr marL="1828572" indent="0">
              <a:buNone/>
              <a:defRPr sz="2000"/>
            </a:lvl5pPr>
            <a:lvl6pPr marL="2285715" indent="0">
              <a:buNone/>
              <a:defRPr sz="2000"/>
            </a:lvl6pPr>
            <a:lvl7pPr marL="2742854" indent="0">
              <a:buNone/>
              <a:defRPr sz="2000"/>
            </a:lvl7pPr>
            <a:lvl8pPr marL="3199997" indent="0">
              <a:buNone/>
              <a:defRPr sz="2000"/>
            </a:lvl8pPr>
            <a:lvl9pPr marL="365714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2"/>
            <a:ext cx="3932236" cy="3811587"/>
          </a:xfrm>
        </p:spPr>
        <p:txBody>
          <a:bodyPr/>
          <a:lstStyle>
            <a:lvl1pPr marL="0" indent="0">
              <a:buNone/>
              <a:defRPr sz="1601"/>
            </a:lvl1pPr>
            <a:lvl2pPr marL="457143" indent="0">
              <a:buNone/>
              <a:defRPr sz="1398"/>
            </a:lvl2pPr>
            <a:lvl3pPr marL="914286" indent="0">
              <a:buNone/>
              <a:defRPr sz="1199"/>
            </a:lvl3pPr>
            <a:lvl4pPr marL="1371429" indent="0">
              <a:buNone/>
              <a:defRPr sz="1000"/>
            </a:lvl4pPr>
            <a:lvl5pPr marL="1828572" indent="0">
              <a:buNone/>
              <a:defRPr sz="1000"/>
            </a:lvl5pPr>
            <a:lvl6pPr marL="2285715" indent="0">
              <a:buNone/>
              <a:defRPr sz="1000"/>
            </a:lvl6pPr>
            <a:lvl7pPr marL="2742854" indent="0">
              <a:buNone/>
              <a:defRPr sz="1000"/>
            </a:lvl7pPr>
            <a:lvl8pPr marL="3199997" indent="0">
              <a:buNone/>
              <a:defRPr sz="1000"/>
            </a:lvl8pPr>
            <a:lvl9pPr marL="365714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642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1" cy="1325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1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199" y="6356353"/>
            <a:ext cx="27432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7A8F63-9448-44EE-98E9-A46777606E2A}" type="datetimeFigureOut">
              <a:rPr lang="nb-NO" smtClean="0"/>
              <a:t>03.02.2026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9" y="6356353"/>
            <a:ext cx="27432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51D5C8-E6BA-41C3-8FEC-EC0F543843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451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286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1" indent="-228571" algn="l" defTabSz="91428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14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7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0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39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82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25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68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1" indent="-228571" algn="l" defTabSz="91428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6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29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2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5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54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97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A40C16-C804-D234-8070-F8D6219AF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3">
            <a:extLst>
              <a:ext uri="{FF2B5EF4-FFF2-40B4-BE49-F238E27FC236}">
                <a16:creationId xmlns:a16="http://schemas.microsoft.com/office/drawing/2014/main" id="{1D636F8A-F536-69BC-B57D-16F9ED725DB6}"/>
              </a:ext>
            </a:extLst>
          </p:cNvPr>
          <p:cNvGrpSpPr/>
          <p:nvPr/>
        </p:nvGrpSpPr>
        <p:grpSpPr>
          <a:xfrm>
            <a:off x="0" y="4"/>
            <a:ext cx="2743200" cy="6857280"/>
            <a:chOff x="0" y="4"/>
            <a:chExt cx="2743200" cy="6857280"/>
          </a:xfrm>
        </p:grpSpPr>
        <p:pic>
          <p:nvPicPr>
            <p:cNvPr id="6" name="Bilde 5">
              <a:extLst>
                <a:ext uri="{FF2B5EF4-FFF2-40B4-BE49-F238E27FC236}">
                  <a16:creationId xmlns:a16="http://schemas.microsoft.com/office/drawing/2014/main" id="{BCFEDF1A-6B89-022E-72F1-0782571283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9463" r="23868"/>
            <a:stretch>
              <a:fillRect/>
            </a:stretch>
          </p:blipFill>
          <p:spPr>
            <a:xfrm flipH="1">
              <a:off x="0" y="4"/>
              <a:ext cx="2743200" cy="6857280"/>
            </a:xfrm>
            <a:prstGeom prst="rect">
              <a:avLst/>
            </a:prstGeom>
          </p:spPr>
        </p:pic>
        <p:pic>
          <p:nvPicPr>
            <p:cNvPr id="8" name="Bilde 7">
              <a:extLst>
                <a:ext uri="{FF2B5EF4-FFF2-40B4-BE49-F238E27FC236}">
                  <a16:creationId xmlns:a16="http://schemas.microsoft.com/office/drawing/2014/main" id="{7A7EDE20-8C89-63E9-8EA0-C8A6EF457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5534" y="127412"/>
              <a:ext cx="2463002" cy="692719"/>
            </a:xfrm>
            <a:prstGeom prst="rect">
              <a:avLst/>
            </a:prstGeom>
          </p:spPr>
        </p:pic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66BE5746-44AC-02CE-2A95-6B4D8790E527}"/>
              </a:ext>
            </a:extLst>
          </p:cNvPr>
          <p:cNvSpPr/>
          <p:nvPr/>
        </p:nvSpPr>
        <p:spPr>
          <a:xfrm>
            <a:off x="3073138" y="1480005"/>
            <a:ext cx="8806509" cy="212838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621964"/>
            <a:r>
              <a:rPr lang="nb-NO" sz="3600" b="1" dirty="0">
                <a:solidFill>
                  <a:srgbClr val="58267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BumbleBee Folkefellesskap AS </a:t>
            </a:r>
          </a:p>
          <a:p>
            <a:pPr lvl="0" algn="ctr" defTabSz="621964">
              <a:spcAft>
                <a:spcPts val="1200"/>
              </a:spcAft>
            </a:pPr>
            <a:r>
              <a:rPr lang="nb-NO" sz="2800" i="1" dirty="0">
                <a:solidFill>
                  <a:srgbClr val="58267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et folkeeiet varehus med næringspark på nett</a:t>
            </a:r>
          </a:p>
          <a:p>
            <a:pPr lvl="0" algn="ctr" defTabSz="621964">
              <a:lnSpc>
                <a:spcPts val="2500"/>
              </a:lnSpc>
              <a:spcAft>
                <a:spcPts val="1200"/>
              </a:spcAft>
            </a:pPr>
            <a:r>
              <a:rPr lang="nb-NO" sz="2400" dirty="0">
                <a:solidFill>
                  <a:srgbClr val="58267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 er et industrisamfunn som løfter oss selv og andre ut av trusselen om økonomisk kollaps</a:t>
            </a:r>
          </a:p>
        </p:txBody>
      </p:sp>
    </p:spTree>
    <p:extLst>
      <p:ext uri="{BB962C8B-B14F-4D97-AF65-F5344CB8AC3E}">
        <p14:creationId xmlns:p14="http://schemas.microsoft.com/office/powerpoint/2010/main" val="310244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EB0636-A74A-424E-6B65-14C0BF322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boks 1">
            <a:extLst>
              <a:ext uri="{FF2B5EF4-FFF2-40B4-BE49-F238E27FC236}">
                <a16:creationId xmlns:a16="http://schemas.microsoft.com/office/drawing/2014/main" id="{EF4BAAB7-E38D-E966-3CD4-A448210CAC7A}"/>
              </a:ext>
            </a:extLst>
          </p:cNvPr>
          <p:cNvSpPr txBox="1">
            <a:spLocks/>
          </p:cNvSpPr>
          <p:nvPr/>
        </p:nvSpPr>
        <p:spPr>
          <a:xfrm>
            <a:off x="3271689" y="4100"/>
            <a:ext cx="8395853" cy="68578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4418" tIns="62209" rIns="124418" bIns="6220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621964">
              <a:lnSpc>
                <a:spcPct val="116000"/>
              </a:lnSpc>
            </a:pPr>
            <a:r>
              <a:rPr lang="nb-NO" sz="3200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BumbleBee fellesskapets nettvarehus</a:t>
            </a:r>
          </a:p>
        </p:txBody>
      </p:sp>
      <p:grpSp>
        <p:nvGrpSpPr>
          <p:cNvPr id="4" name="Gruppe 3">
            <a:extLst>
              <a:ext uri="{FF2B5EF4-FFF2-40B4-BE49-F238E27FC236}">
                <a16:creationId xmlns:a16="http://schemas.microsoft.com/office/drawing/2014/main" id="{9609C90C-F523-9EB3-73D1-6BE721601DA9}"/>
              </a:ext>
            </a:extLst>
          </p:cNvPr>
          <p:cNvGrpSpPr/>
          <p:nvPr/>
        </p:nvGrpSpPr>
        <p:grpSpPr>
          <a:xfrm>
            <a:off x="0" y="4"/>
            <a:ext cx="2743200" cy="6857280"/>
            <a:chOff x="0" y="4"/>
            <a:chExt cx="2743200" cy="6857280"/>
          </a:xfrm>
        </p:grpSpPr>
        <p:pic>
          <p:nvPicPr>
            <p:cNvPr id="5" name="Bilde 4">
              <a:extLst>
                <a:ext uri="{FF2B5EF4-FFF2-40B4-BE49-F238E27FC236}">
                  <a16:creationId xmlns:a16="http://schemas.microsoft.com/office/drawing/2014/main" id="{7336A8F2-1C21-4557-6188-0F350F6EE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9463" r="23868"/>
            <a:stretch>
              <a:fillRect/>
            </a:stretch>
          </p:blipFill>
          <p:spPr>
            <a:xfrm flipH="1">
              <a:off x="0" y="4"/>
              <a:ext cx="2743200" cy="6857280"/>
            </a:xfrm>
            <a:prstGeom prst="rect">
              <a:avLst/>
            </a:prstGeom>
          </p:spPr>
        </p:pic>
        <p:pic>
          <p:nvPicPr>
            <p:cNvPr id="6" name="Bilde 5">
              <a:extLst>
                <a:ext uri="{FF2B5EF4-FFF2-40B4-BE49-F238E27FC236}">
                  <a16:creationId xmlns:a16="http://schemas.microsoft.com/office/drawing/2014/main" id="{38400305-B934-183D-8724-DADC8F5561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5534" y="127412"/>
              <a:ext cx="2463002" cy="692719"/>
            </a:xfrm>
            <a:prstGeom prst="rect">
              <a:avLst/>
            </a:prstGeom>
          </p:spPr>
        </p:pic>
      </p:grpSp>
      <p:sp>
        <p:nvSpPr>
          <p:cNvPr id="3" name="Rektangel 2">
            <a:extLst>
              <a:ext uri="{FF2B5EF4-FFF2-40B4-BE49-F238E27FC236}">
                <a16:creationId xmlns:a16="http://schemas.microsoft.com/office/drawing/2014/main" id="{6F9C1DC2-4800-4E47-5C65-6AD146F4C49B}"/>
              </a:ext>
            </a:extLst>
          </p:cNvPr>
          <p:cNvSpPr/>
          <p:nvPr/>
        </p:nvSpPr>
        <p:spPr>
          <a:xfrm>
            <a:off x="3166983" y="509047"/>
            <a:ext cx="8605264" cy="2498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nb-NO" sz="2000" b="1" dirty="0">
                <a:solidFill>
                  <a:srgbClr val="652B91"/>
                </a:solidFill>
              </a:rPr>
              <a:t>gir en god biinntekt og bygger gradvis opp en formue for sine eiere.</a:t>
            </a:r>
          </a:p>
          <a:p>
            <a:pPr algn="ctr">
              <a:lnSpc>
                <a:spcPts val="2300"/>
              </a:lnSpc>
              <a:spcAft>
                <a:spcPts val="600"/>
              </a:spcAft>
              <a:buNone/>
            </a:pPr>
            <a:r>
              <a:rPr lang="nb-NO" sz="2000" dirty="0">
                <a:solidFill>
                  <a:srgbClr val="652B9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Det er fullt mulig og løfte oss selv, familie venner og kjente u</a:t>
            </a:r>
            <a:r>
              <a:rPr lang="nb-NO" sz="2000" dirty="0">
                <a:solidFill>
                  <a:srgbClr val="652B91"/>
                </a:solidFill>
              </a:rPr>
              <a:t>t av en stadig mer krevende familieøkonomi og over i et tryggere økonomisk landskap. </a:t>
            </a:r>
          </a:p>
          <a:p>
            <a:pPr algn="ctr">
              <a:lnSpc>
                <a:spcPts val="2300"/>
              </a:lnSpc>
              <a:spcAft>
                <a:spcPts val="1200"/>
              </a:spcAft>
              <a:buNone/>
            </a:pPr>
            <a:r>
              <a:rPr lang="nb-NO" sz="20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 alltid er det slik at når vi står sammen blir vi sterkere enn når vi står alene, så vi har tenkt nytt. Vi har</a:t>
            </a:r>
            <a:r>
              <a:rPr lang="nb-NO" sz="20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kombinert </a:t>
            </a:r>
            <a:r>
              <a:rPr lang="nb-NO" sz="20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COOP-prinsippet med lovlig nettverksinntekt, under veiledning fra Forbrukertilsynet, og </a:t>
            </a:r>
            <a:r>
              <a:rPr lang="nb-NO" sz="2000" dirty="0">
                <a:solidFill>
                  <a:srgbClr val="652B9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skapt </a:t>
            </a:r>
            <a:r>
              <a:rPr lang="nb-NO" sz="20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et industrielt fellesskap der hele overskuddet tilbakeføres til oss eiere.</a:t>
            </a:r>
            <a:endParaRPr lang="nb-NO" sz="2000" dirty="0">
              <a:solidFill>
                <a:srgbClr val="652B9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7757B7BD-8A9F-7D71-49FA-C316956C5769}"/>
              </a:ext>
            </a:extLst>
          </p:cNvPr>
          <p:cNvSpPr>
            <a:spLocks/>
          </p:cNvSpPr>
          <p:nvPr/>
        </p:nvSpPr>
        <p:spPr>
          <a:xfrm>
            <a:off x="3161566" y="4138366"/>
            <a:ext cx="8616099" cy="1791089"/>
          </a:xfrm>
          <a:prstGeom prst="rect">
            <a:avLst/>
          </a:prstGeom>
          <a:solidFill>
            <a:srgbClr val="FFF0B7"/>
          </a:solidFill>
          <a:ln w="3810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t"/>
          <a:lstStyle/>
          <a:p>
            <a:pPr lvl="0" algn="ctr"/>
            <a:endParaRPr lang="nb-NO" sz="2200" b="1" dirty="0">
              <a:solidFill>
                <a:srgbClr val="58267E"/>
              </a:solidFill>
            </a:endParaRP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6C2DFB71-5B5C-A699-4186-35FC51FD00A0}"/>
              </a:ext>
            </a:extLst>
          </p:cNvPr>
          <p:cNvSpPr txBox="1"/>
          <p:nvPr/>
        </p:nvSpPr>
        <p:spPr>
          <a:xfrm>
            <a:off x="3172164" y="2738005"/>
            <a:ext cx="8594903" cy="1284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106" rtl="0" eaLnBrk="1" fontAlgn="auto" latinLnBrk="0" hangingPunct="1">
              <a:lnSpc>
                <a:spcPts val="24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652B91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 arbeider mot tre hovedmål:</a:t>
            </a:r>
          </a:p>
          <a:p>
            <a:pPr marL="457200" marR="0" lvl="0" indent="-457200" algn="l" defTabSz="914106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652B91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Bygge Norges største </a:t>
            </a:r>
            <a:r>
              <a:rPr lang="nb-NO" sz="2000" b="1" dirty="0">
                <a:solidFill>
                  <a:srgbClr val="652B9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matvare</a:t>
            </a: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652B91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lager lokalisert hjemme hos brukerne.</a:t>
            </a:r>
            <a:endParaRPr lang="nb-NO" sz="2000" b="1" dirty="0">
              <a:solidFill>
                <a:srgbClr val="652B9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106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652B91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Sikre at husleie og boliglånsutgifter dekkes for våre eiere.</a:t>
            </a:r>
          </a:p>
          <a:p>
            <a:pPr marL="457200" marR="0" lvl="0" indent="-457200" algn="l" defTabSz="914106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652B91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Hjelpe dem med svak økonomi slik at også de kan nå disse målene.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1B5BB13-6B94-2151-B05A-66B9CE8E7DF8}"/>
              </a:ext>
            </a:extLst>
          </p:cNvPr>
          <p:cNvSpPr>
            <a:spLocks/>
          </p:cNvSpPr>
          <p:nvPr/>
        </p:nvSpPr>
        <p:spPr>
          <a:xfrm>
            <a:off x="3290422" y="4185497"/>
            <a:ext cx="8358387" cy="1602557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lvl="0" algn="ctr">
              <a:lnSpc>
                <a:spcPts val="2300"/>
              </a:lnSpc>
              <a:spcAft>
                <a:spcPts val="400"/>
              </a:spcAft>
            </a:pPr>
            <a:r>
              <a:rPr lang="nb-NO" sz="2000" b="1" dirty="0">
                <a:solidFill>
                  <a:srgbClr val="58267E"/>
                </a:solidFill>
              </a:rPr>
              <a:t>Slik fordeles utbyttet mellom oss eiere – i begge retninger:</a:t>
            </a:r>
          </a:p>
          <a:p>
            <a:pPr lvl="0" algn="ctr">
              <a:lnSpc>
                <a:spcPts val="2300"/>
              </a:lnSpc>
              <a:spcAft>
                <a:spcPts val="400"/>
              </a:spcAft>
            </a:pPr>
            <a:r>
              <a:rPr lang="nb-NO" sz="2000" dirty="0">
                <a:solidFill>
                  <a:srgbClr val="58267E"/>
                </a:solidFill>
              </a:rPr>
              <a:t>Vi avstår utbyttet på egen handel til eierne som har kommet før oss, mot å få utbyttet fra handelen til eierne som kommer etter oss.</a:t>
            </a:r>
          </a:p>
          <a:p>
            <a:pPr lvl="0" algn="ctr">
              <a:lnSpc>
                <a:spcPts val="2300"/>
              </a:lnSpc>
            </a:pPr>
            <a:r>
              <a:rPr lang="nb-NO" sz="2000" dirty="0">
                <a:solidFill>
                  <a:srgbClr val="58267E"/>
                </a:solidFill>
              </a:rPr>
              <a:t>50% av utbyttet vi mottar føres tilbake til de med svakest økonomi,</a:t>
            </a:r>
          </a:p>
          <a:p>
            <a:pPr lvl="0" algn="ctr">
              <a:lnSpc>
                <a:spcPts val="2300"/>
              </a:lnSpc>
              <a:spcAft>
                <a:spcPts val="400"/>
              </a:spcAft>
            </a:pPr>
            <a:r>
              <a:rPr lang="nb-NO" sz="2000" dirty="0">
                <a:solidFill>
                  <a:srgbClr val="58267E"/>
                </a:solidFill>
              </a:rPr>
              <a:t>vi hjelper dem så de raskere kan målene.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B70962D5-0006-7280-7C41-131555C8DE77}"/>
              </a:ext>
            </a:extLst>
          </p:cNvPr>
          <p:cNvSpPr txBox="1"/>
          <p:nvPr/>
        </p:nvSpPr>
        <p:spPr>
          <a:xfrm>
            <a:off x="3164063" y="5976591"/>
            <a:ext cx="8611105" cy="682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300"/>
              </a:lnSpc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58267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Denne typen økonomisk samarbeid kaller vi sirkeløkonomi.</a:t>
            </a:r>
            <a:r>
              <a:rPr lang="nb-NO" sz="2000" b="1" dirty="0">
                <a:solidFill>
                  <a:srgbClr val="58267E"/>
                </a:solidFill>
              </a:rPr>
              <a:t> </a:t>
            </a:r>
          </a:p>
          <a:p>
            <a:pPr algn="ctr">
              <a:lnSpc>
                <a:spcPts val="2300"/>
              </a:lnSpc>
              <a:defRPr/>
            </a:pPr>
            <a:r>
              <a:rPr lang="nb-NO" sz="2000" b="1" dirty="0">
                <a:solidFill>
                  <a:srgbClr val="58267E"/>
                </a:solidFill>
              </a:rPr>
              <a:t>Å hjelpe de svakeste er selve drivkraften for vår virksomhet!</a:t>
            </a:r>
            <a:endParaRPr kumimoji="0" lang="nb-NO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6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animBg="1"/>
      <p:bldP spid="14" grpId="0" uiExpand="1" build="p"/>
      <p:bldP spid="16" grpId="0" uiExpand="1" build="p"/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A97A9C-B32D-DF9F-1775-5A87E9875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boks 1">
            <a:extLst>
              <a:ext uri="{FF2B5EF4-FFF2-40B4-BE49-F238E27FC236}">
                <a16:creationId xmlns:a16="http://schemas.microsoft.com/office/drawing/2014/main" id="{1815A230-5CBF-E577-6F0E-FA58F22C070E}"/>
              </a:ext>
            </a:extLst>
          </p:cNvPr>
          <p:cNvSpPr txBox="1">
            <a:spLocks/>
          </p:cNvSpPr>
          <p:nvPr/>
        </p:nvSpPr>
        <p:spPr>
          <a:xfrm>
            <a:off x="3272562" y="4100"/>
            <a:ext cx="8395853" cy="68578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4418" tIns="62209" rIns="124418" bIns="6220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621964">
              <a:lnSpc>
                <a:spcPct val="116000"/>
              </a:lnSpc>
            </a:pPr>
            <a:r>
              <a:rPr lang="nb-NO" sz="3199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Forbrukertilsynet forklarer: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1CF198F4-19D0-E8A3-681C-2AB486C6B6CF}"/>
              </a:ext>
            </a:extLst>
          </p:cNvPr>
          <p:cNvSpPr/>
          <p:nvPr/>
        </p:nvSpPr>
        <p:spPr>
          <a:xfrm>
            <a:off x="3177734" y="556181"/>
            <a:ext cx="8585509" cy="132934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nb-NO" sz="2000" i="1" dirty="0">
                <a:solidFill>
                  <a:srgbClr val="58267E"/>
                </a:solidFill>
              </a:rPr>
              <a:t> (Utdrag fra tilsynets veiledning til oss. Dokumentet vises på vår hjemmeside.)</a:t>
            </a:r>
          </a:p>
          <a:p>
            <a:pPr algn="ctr">
              <a:lnSpc>
                <a:spcPts val="2300"/>
              </a:lnSpc>
            </a:pPr>
            <a:r>
              <a:rPr lang="nb-NO" sz="2000" dirty="0">
                <a:solidFill>
                  <a:srgbClr val="58267E"/>
                </a:solidFill>
              </a:rPr>
              <a:t>«Det sentrale element som skiller </a:t>
            </a:r>
            <a:r>
              <a:rPr lang="nb-NO" sz="2000" b="1" i="1" dirty="0">
                <a:solidFill>
                  <a:srgbClr val="58267E"/>
                </a:solidFill>
              </a:rPr>
              <a:t>lovlig nettverksmarkedsføring </a:t>
            </a:r>
            <a:r>
              <a:rPr lang="nb-NO" sz="2000" dirty="0">
                <a:solidFill>
                  <a:srgbClr val="58267E"/>
                </a:solidFill>
              </a:rPr>
              <a:t>og </a:t>
            </a:r>
            <a:r>
              <a:rPr lang="nb-NO" sz="2000" b="1" i="1" dirty="0">
                <a:solidFill>
                  <a:srgbClr val="58267E"/>
                </a:solidFill>
              </a:rPr>
              <a:t>ulovlig pyramidespill</a:t>
            </a:r>
            <a:r>
              <a:rPr lang="nb-NO" sz="2000" dirty="0">
                <a:solidFill>
                  <a:srgbClr val="58267E"/>
                </a:solidFill>
              </a:rPr>
              <a:t>, er at mer enn halvparten av kompensasjonen til selskapet og forbrukerne må komme fra vanlig handelspraksis.»</a:t>
            </a:r>
          </a:p>
        </p:txBody>
      </p:sp>
      <p:grpSp>
        <p:nvGrpSpPr>
          <p:cNvPr id="4" name="Gruppe 3">
            <a:extLst>
              <a:ext uri="{FF2B5EF4-FFF2-40B4-BE49-F238E27FC236}">
                <a16:creationId xmlns:a16="http://schemas.microsoft.com/office/drawing/2014/main" id="{4D794315-FCDB-25F9-1A6B-653AD727790C}"/>
              </a:ext>
            </a:extLst>
          </p:cNvPr>
          <p:cNvGrpSpPr/>
          <p:nvPr/>
        </p:nvGrpSpPr>
        <p:grpSpPr>
          <a:xfrm>
            <a:off x="0" y="4"/>
            <a:ext cx="2743200" cy="6857280"/>
            <a:chOff x="0" y="4"/>
            <a:chExt cx="2743200" cy="6857280"/>
          </a:xfrm>
        </p:grpSpPr>
        <p:pic>
          <p:nvPicPr>
            <p:cNvPr id="5" name="Bilde 4">
              <a:extLst>
                <a:ext uri="{FF2B5EF4-FFF2-40B4-BE49-F238E27FC236}">
                  <a16:creationId xmlns:a16="http://schemas.microsoft.com/office/drawing/2014/main" id="{4AEF90E5-7DF4-D1A7-AA0F-DA01901A3D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9463" r="23868"/>
            <a:stretch>
              <a:fillRect/>
            </a:stretch>
          </p:blipFill>
          <p:spPr>
            <a:xfrm flipH="1">
              <a:off x="0" y="4"/>
              <a:ext cx="2743200" cy="6857280"/>
            </a:xfrm>
            <a:prstGeom prst="rect">
              <a:avLst/>
            </a:prstGeom>
          </p:spPr>
        </p:pic>
        <p:pic>
          <p:nvPicPr>
            <p:cNvPr id="6" name="Bilde 5">
              <a:extLst>
                <a:ext uri="{FF2B5EF4-FFF2-40B4-BE49-F238E27FC236}">
                  <a16:creationId xmlns:a16="http://schemas.microsoft.com/office/drawing/2014/main" id="{CF6B8931-3DB4-DD77-7F89-14D5F7A772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5534" y="127412"/>
              <a:ext cx="2463002" cy="692719"/>
            </a:xfrm>
            <a:prstGeom prst="rect">
              <a:avLst/>
            </a:prstGeom>
          </p:spPr>
        </p:pic>
      </p:grpSp>
      <p:sp>
        <p:nvSpPr>
          <p:cNvPr id="8" name="Rektangel 7">
            <a:extLst>
              <a:ext uri="{FF2B5EF4-FFF2-40B4-BE49-F238E27FC236}">
                <a16:creationId xmlns:a16="http://schemas.microsoft.com/office/drawing/2014/main" id="{8915E7E0-0C82-08AF-B0CD-B327EF0EE755}"/>
              </a:ext>
            </a:extLst>
          </p:cNvPr>
          <p:cNvSpPr>
            <a:spLocks/>
          </p:cNvSpPr>
          <p:nvPr/>
        </p:nvSpPr>
        <p:spPr>
          <a:xfrm>
            <a:off x="3177734" y="1847830"/>
            <a:ext cx="8585509" cy="4807502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algn="ctr">
              <a:lnSpc>
                <a:spcPts val="2300"/>
              </a:lnSpc>
            </a:pPr>
            <a:r>
              <a:rPr lang="nb-NO" sz="2000" b="1" dirty="0">
                <a:solidFill>
                  <a:srgbClr val="58267E"/>
                </a:solidFill>
              </a:rPr>
              <a:t>Alle inntekter vi utbetaler kommer fra vanlig handelspraksis!</a:t>
            </a:r>
          </a:p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nb-NO" sz="2000" b="1" dirty="0">
                <a:solidFill>
                  <a:srgbClr val="58267E"/>
                </a:solidFill>
              </a:rPr>
              <a:t>D</a:t>
            </a:r>
            <a:r>
              <a:rPr lang="nb-NO" sz="2000" b="1" dirty="0">
                <a:solidFill>
                  <a:srgbClr val="58267E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et er ikke mulig å nå vår mål uten å fordele aksjeutbyttet til eierne gjennom vår innovative sirkeløkonomi!</a:t>
            </a:r>
          </a:p>
          <a:p>
            <a:pPr algn="ctr">
              <a:lnSpc>
                <a:spcPts val="2300"/>
              </a:lnSpc>
            </a:pPr>
            <a:r>
              <a:rPr lang="nb-NO" sz="2000" dirty="0">
                <a:solidFill>
                  <a:srgbClr val="58267E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Inntektene bygges opp trinnvis med 3 000 kr i varer, 6 250 i kontanter og 5 750 i skatt. Vi kan bygge opp flere trinn på vår eierkonto og ha flere eierkonti. </a:t>
            </a: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</a:pPr>
            <a:endParaRPr lang="nb-NO" sz="2000" b="1" dirty="0">
              <a:solidFill>
                <a:srgbClr val="58267E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  <a:spcBef>
                <a:spcPts val="2400"/>
              </a:spcBef>
            </a:pPr>
            <a:r>
              <a:rPr lang="nb-NO" sz="2000" b="1" dirty="0">
                <a:solidFill>
                  <a:srgbClr val="58267E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Halvparten av det vi tjener går tilbake til de som trenger det mest.</a:t>
            </a:r>
          </a:p>
          <a:p>
            <a:pPr algn="ctr">
              <a:lnSpc>
                <a:spcPts val="2300"/>
              </a:lnSpc>
            </a:pPr>
            <a:r>
              <a:rPr lang="nb-NO" sz="2000" b="1" dirty="0">
                <a:solidFill>
                  <a:srgbClr val="58267E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Hvordan trinnene bygges opp og fordeles vises i neste plansje.</a:t>
            </a:r>
            <a:endParaRPr lang="nb-NO" sz="2200" b="1" dirty="0">
              <a:solidFill>
                <a:srgbClr val="58267E"/>
              </a:solidFill>
            </a:endParaRP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940D8493-CCF6-2419-36FC-77F72DF70C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0532" y="3584244"/>
            <a:ext cx="7839913" cy="235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64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0C0959-F557-12AB-4158-4AFC76E0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BBDF22D-A1C0-A6D7-6EDA-5BD199738A71}"/>
              </a:ext>
            </a:extLst>
          </p:cNvPr>
          <p:cNvSpPr/>
          <p:nvPr/>
        </p:nvSpPr>
        <p:spPr>
          <a:xfrm>
            <a:off x="3073138" y="867266"/>
            <a:ext cx="8806509" cy="163936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2300"/>
              </a:lnSpc>
              <a:spcAft>
                <a:spcPts val="400"/>
              </a:spcAft>
              <a:buNone/>
            </a:pPr>
            <a:r>
              <a:rPr lang="nb-NO" sz="2000" dirty="0">
                <a:solidFill>
                  <a:srgbClr val="58267E"/>
                </a:solidFill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Terskelen for eierskap er satt lavt for at flest mulig skal ha råd til å satse: 300 kr for en aksje og handle holdbare matvarer for 300 kr i måneden - </a:t>
            </a:r>
            <a:r>
              <a:rPr lang="nb-NO" sz="2000" b="1" dirty="0">
                <a:solidFill>
                  <a:srgbClr val="58267E"/>
                </a:solidFill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inntil vi handler gratis! </a:t>
            </a:r>
          </a:p>
          <a:p>
            <a:pPr algn="ctr">
              <a:lnSpc>
                <a:spcPts val="2300"/>
              </a:lnSpc>
              <a:spcAft>
                <a:spcPts val="400"/>
              </a:spcAft>
            </a:pPr>
            <a:r>
              <a:rPr lang="nb-NO" sz="2000" dirty="0">
                <a:solidFill>
                  <a:srgbClr val="58267E"/>
                </a:solidFill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Det er frivillig å handle, men uten egne kjøp tildeles vi heller ikke utbytte. </a:t>
            </a:r>
          </a:p>
          <a:p>
            <a:pPr algn="ctr">
              <a:lnSpc>
                <a:spcPts val="2300"/>
              </a:lnSpc>
              <a:buNone/>
            </a:pPr>
            <a:r>
              <a:rPr lang="nb-NO" sz="2000" b="1" dirty="0">
                <a:solidFill>
                  <a:srgbClr val="58267E"/>
                </a:solidFill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Vårt inntekstbudsjett på hver eierkonto er begrenset til 10 trinn.</a:t>
            </a:r>
          </a:p>
          <a:p>
            <a:pPr algn="ctr">
              <a:lnSpc>
                <a:spcPts val="2300"/>
              </a:lnSpc>
              <a:spcAft>
                <a:spcPts val="400"/>
              </a:spcAft>
              <a:buNone/>
            </a:pPr>
            <a:r>
              <a:rPr lang="nb-NO" sz="2000" b="1" dirty="0">
                <a:solidFill>
                  <a:srgbClr val="58267E"/>
                </a:solidFill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 beholder 4 selv mens 6 gis bort og fordeles gjennom vårt spleisefond</a:t>
            </a:r>
            <a:endParaRPr lang="nb-NO" sz="2000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kstboks 1">
            <a:extLst>
              <a:ext uri="{FF2B5EF4-FFF2-40B4-BE49-F238E27FC236}">
                <a16:creationId xmlns:a16="http://schemas.microsoft.com/office/drawing/2014/main" id="{4F3BF477-C6BE-083A-79C4-8D14C3201988}"/>
              </a:ext>
            </a:extLst>
          </p:cNvPr>
          <p:cNvSpPr txBox="1">
            <a:spLocks/>
          </p:cNvSpPr>
          <p:nvPr/>
        </p:nvSpPr>
        <p:spPr>
          <a:xfrm>
            <a:off x="3075762" y="88944"/>
            <a:ext cx="8806509" cy="86316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4418" tIns="62209" rIns="124418" bIns="6220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621964">
              <a:lnSpc>
                <a:spcPts val="2800"/>
              </a:lnSpc>
            </a:pPr>
            <a:r>
              <a:rPr lang="nb-NO" sz="2600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I COOP får vi 1 til 5% kjøpsutbytte på egen handel</a:t>
            </a:r>
          </a:p>
          <a:p>
            <a:pPr algn="ctr" defTabSz="621964">
              <a:lnSpc>
                <a:spcPts val="2800"/>
              </a:lnSpc>
            </a:pPr>
            <a:r>
              <a:rPr lang="nb-NO" sz="2600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I vår virksomhet mottar vi 10 til 23% aksjeutbytte hver måned</a:t>
            </a:r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B9907F57-CB0C-1FB3-C96F-9BCEDCCC364E}"/>
              </a:ext>
            </a:extLst>
          </p:cNvPr>
          <p:cNvGrpSpPr/>
          <p:nvPr/>
        </p:nvGrpSpPr>
        <p:grpSpPr>
          <a:xfrm>
            <a:off x="0" y="4"/>
            <a:ext cx="2743200" cy="6857280"/>
            <a:chOff x="0" y="4"/>
            <a:chExt cx="2743200" cy="6857280"/>
          </a:xfrm>
        </p:grpSpPr>
        <p:pic>
          <p:nvPicPr>
            <p:cNvPr id="4" name="Bilde 3">
              <a:extLst>
                <a:ext uri="{FF2B5EF4-FFF2-40B4-BE49-F238E27FC236}">
                  <a16:creationId xmlns:a16="http://schemas.microsoft.com/office/drawing/2014/main" id="{0A095907-873F-417D-8FBA-97825E20A2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9463" r="23868"/>
            <a:stretch>
              <a:fillRect/>
            </a:stretch>
          </p:blipFill>
          <p:spPr>
            <a:xfrm flipH="1">
              <a:off x="0" y="4"/>
              <a:ext cx="2743200" cy="6857280"/>
            </a:xfrm>
            <a:prstGeom prst="rect">
              <a:avLst/>
            </a:prstGeom>
          </p:spPr>
        </p:pic>
        <p:pic>
          <p:nvPicPr>
            <p:cNvPr id="5" name="Bilde 4">
              <a:extLst>
                <a:ext uri="{FF2B5EF4-FFF2-40B4-BE49-F238E27FC236}">
                  <a16:creationId xmlns:a16="http://schemas.microsoft.com/office/drawing/2014/main" id="{1489D2B9-3844-8513-1C73-6A8AA4210A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5534" y="127412"/>
              <a:ext cx="2463002" cy="692719"/>
            </a:xfrm>
            <a:prstGeom prst="rect">
              <a:avLst/>
            </a:prstGeom>
          </p:spPr>
        </p:pic>
      </p:grpSp>
      <p:sp>
        <p:nvSpPr>
          <p:cNvPr id="27" name="Rektangel 26">
            <a:extLst>
              <a:ext uri="{FF2B5EF4-FFF2-40B4-BE49-F238E27FC236}">
                <a16:creationId xmlns:a16="http://schemas.microsoft.com/office/drawing/2014/main" id="{F52270C3-548E-722D-BB39-95A18A719E2F}"/>
              </a:ext>
            </a:extLst>
          </p:cNvPr>
          <p:cNvSpPr>
            <a:spLocks/>
          </p:cNvSpPr>
          <p:nvPr/>
        </p:nvSpPr>
        <p:spPr>
          <a:xfrm>
            <a:off x="3993188" y="2639511"/>
            <a:ext cx="6966409" cy="1617869"/>
          </a:xfrm>
          <a:prstGeom prst="rect">
            <a:avLst/>
          </a:prstGeom>
          <a:solidFill>
            <a:srgbClr val="FFF0B7"/>
          </a:solidFill>
          <a:ln w="3810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algn="ctr" defTabSz="685817" eaLnBrk="1" fontAlgn="auto" latinLnBrk="0" hangingPunct="1"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nb-NO" sz="2000" i="0" u="none" strike="noStrike" kern="0" cap="none" spc="0" normalizeH="0" baseline="0" noProof="0" dirty="0">
                <a:ln>
                  <a:noFill/>
                </a:ln>
                <a:solidFill>
                  <a:srgbClr val="58267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 trinn beholdes - 1 trinn går til mentor – 5 til spleisefondet</a:t>
            </a:r>
            <a:endParaRPr lang="nb-NO" sz="2000" kern="0" dirty="0">
              <a:solidFill>
                <a:srgbClr val="58267E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FCF6BD27-8860-6AD9-8827-227993C08CDF}"/>
              </a:ext>
            </a:extLst>
          </p:cNvPr>
          <p:cNvGrpSpPr/>
          <p:nvPr/>
        </p:nvGrpSpPr>
        <p:grpSpPr>
          <a:xfrm>
            <a:off x="4270612" y="2914781"/>
            <a:ext cx="1132638" cy="612042"/>
            <a:chOff x="4270612" y="2763949"/>
            <a:chExt cx="1132638" cy="612042"/>
          </a:xfrm>
        </p:grpSpPr>
        <p:sp>
          <p:nvSpPr>
            <p:cNvPr id="34" name="Rektangel: avrundede hjørner 33">
              <a:extLst>
                <a:ext uri="{FF2B5EF4-FFF2-40B4-BE49-F238E27FC236}">
                  <a16:creationId xmlns:a16="http://schemas.microsoft.com/office/drawing/2014/main" id="{C65C665D-F0BC-7078-5527-0C958A2472C7}"/>
                </a:ext>
              </a:extLst>
            </p:cNvPr>
            <p:cNvSpPr/>
            <p:nvPr/>
          </p:nvSpPr>
          <p:spPr>
            <a:xfrm>
              <a:off x="4270612" y="3055072"/>
              <a:ext cx="1132638" cy="320919"/>
            </a:xfrm>
            <a:prstGeom prst="roundRect">
              <a:avLst/>
            </a:prstGeom>
            <a:solidFill>
              <a:srgbClr val="156082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15 000</a:t>
              </a:r>
            </a:p>
          </p:txBody>
        </p:sp>
        <p:sp>
          <p:nvSpPr>
            <p:cNvPr id="37" name="TekstSylinder 36">
              <a:extLst>
                <a:ext uri="{FF2B5EF4-FFF2-40B4-BE49-F238E27FC236}">
                  <a16:creationId xmlns:a16="http://schemas.microsoft.com/office/drawing/2014/main" id="{BDABE0A7-FCC8-608A-2E9F-52F86516280E}"/>
                </a:ext>
              </a:extLst>
            </p:cNvPr>
            <p:cNvSpPr txBox="1"/>
            <p:nvPr/>
          </p:nvSpPr>
          <p:spPr>
            <a:xfrm>
              <a:off x="4688546" y="2763949"/>
              <a:ext cx="2330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1</a:t>
              </a:r>
            </a:p>
          </p:txBody>
        </p:sp>
      </p:grpSp>
      <p:grpSp>
        <p:nvGrpSpPr>
          <p:cNvPr id="20" name="Gruppe 19">
            <a:extLst>
              <a:ext uri="{FF2B5EF4-FFF2-40B4-BE49-F238E27FC236}">
                <a16:creationId xmlns:a16="http://schemas.microsoft.com/office/drawing/2014/main" id="{E1E139BC-34EF-C386-2F9D-31C56196845E}"/>
              </a:ext>
            </a:extLst>
          </p:cNvPr>
          <p:cNvGrpSpPr/>
          <p:nvPr/>
        </p:nvGrpSpPr>
        <p:grpSpPr>
          <a:xfrm>
            <a:off x="5586444" y="2914781"/>
            <a:ext cx="1132638" cy="612042"/>
            <a:chOff x="5586444" y="2763949"/>
            <a:chExt cx="1132638" cy="612042"/>
          </a:xfrm>
        </p:grpSpPr>
        <p:sp>
          <p:nvSpPr>
            <p:cNvPr id="30" name="Rektangel: avrundede hjørner 29">
              <a:extLst>
                <a:ext uri="{FF2B5EF4-FFF2-40B4-BE49-F238E27FC236}">
                  <a16:creationId xmlns:a16="http://schemas.microsoft.com/office/drawing/2014/main" id="{B28DC65F-EE0D-2BA4-8C96-001E5E38C414}"/>
                </a:ext>
              </a:extLst>
            </p:cNvPr>
            <p:cNvSpPr/>
            <p:nvPr/>
          </p:nvSpPr>
          <p:spPr>
            <a:xfrm>
              <a:off x="5586444" y="3055072"/>
              <a:ext cx="1132638" cy="320919"/>
            </a:xfrm>
            <a:prstGeom prst="roundRect">
              <a:avLst/>
            </a:prstGeom>
            <a:solidFill>
              <a:srgbClr val="156082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15 000</a:t>
              </a:r>
            </a:p>
          </p:txBody>
        </p:sp>
        <p:sp>
          <p:nvSpPr>
            <p:cNvPr id="7" name="TekstSylinder 6">
              <a:extLst>
                <a:ext uri="{FF2B5EF4-FFF2-40B4-BE49-F238E27FC236}">
                  <a16:creationId xmlns:a16="http://schemas.microsoft.com/office/drawing/2014/main" id="{1ADE969F-6FCE-BD4C-9584-61B9C87199E1}"/>
                </a:ext>
              </a:extLst>
            </p:cNvPr>
            <p:cNvSpPr txBox="1"/>
            <p:nvPr/>
          </p:nvSpPr>
          <p:spPr>
            <a:xfrm>
              <a:off x="5992911" y="2763949"/>
              <a:ext cx="2330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3</a:t>
              </a:r>
            </a:p>
          </p:txBody>
        </p:sp>
      </p:grp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BF9E9F42-97C0-F112-C25B-10C0C8A7560B}"/>
              </a:ext>
            </a:extLst>
          </p:cNvPr>
          <p:cNvGrpSpPr/>
          <p:nvPr/>
        </p:nvGrpSpPr>
        <p:grpSpPr>
          <a:xfrm>
            <a:off x="6902276" y="2914781"/>
            <a:ext cx="1132638" cy="612042"/>
            <a:chOff x="6902276" y="2763949"/>
            <a:chExt cx="1132638" cy="612042"/>
          </a:xfrm>
        </p:grpSpPr>
        <p:sp>
          <p:nvSpPr>
            <p:cNvPr id="36" name="Rektangel: avrundede hjørner 35">
              <a:extLst>
                <a:ext uri="{FF2B5EF4-FFF2-40B4-BE49-F238E27FC236}">
                  <a16:creationId xmlns:a16="http://schemas.microsoft.com/office/drawing/2014/main" id="{8DA8C7F0-CB72-DD42-8A50-282AA451F2A1}"/>
                </a:ext>
              </a:extLst>
            </p:cNvPr>
            <p:cNvSpPr/>
            <p:nvPr/>
          </p:nvSpPr>
          <p:spPr>
            <a:xfrm>
              <a:off x="6902276" y="3055072"/>
              <a:ext cx="1132638" cy="320919"/>
            </a:xfrm>
            <a:prstGeom prst="roundRect">
              <a:avLst/>
            </a:prstGeom>
            <a:solidFill>
              <a:srgbClr val="156082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15 000</a:t>
              </a:r>
            </a:p>
          </p:txBody>
        </p:sp>
        <p:sp>
          <p:nvSpPr>
            <p:cNvPr id="8" name="TekstSylinder 7">
              <a:extLst>
                <a:ext uri="{FF2B5EF4-FFF2-40B4-BE49-F238E27FC236}">
                  <a16:creationId xmlns:a16="http://schemas.microsoft.com/office/drawing/2014/main" id="{B129A0A8-5A76-46EA-A8F0-3A26C10AB40F}"/>
                </a:ext>
              </a:extLst>
            </p:cNvPr>
            <p:cNvSpPr txBox="1"/>
            <p:nvPr/>
          </p:nvSpPr>
          <p:spPr>
            <a:xfrm>
              <a:off x="7324182" y="2763949"/>
              <a:ext cx="2330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5</a:t>
              </a:r>
            </a:p>
          </p:txBody>
        </p: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8C7FAEFB-C682-EC47-8E70-865FBF851924}"/>
              </a:ext>
            </a:extLst>
          </p:cNvPr>
          <p:cNvGrpSpPr/>
          <p:nvPr/>
        </p:nvGrpSpPr>
        <p:grpSpPr>
          <a:xfrm>
            <a:off x="8218108" y="2914781"/>
            <a:ext cx="1132638" cy="612042"/>
            <a:chOff x="8218108" y="2763949"/>
            <a:chExt cx="1132638" cy="612042"/>
          </a:xfrm>
        </p:grpSpPr>
        <p:sp>
          <p:nvSpPr>
            <p:cNvPr id="35" name="Rektangel: avrundede hjørner 34">
              <a:extLst>
                <a:ext uri="{FF2B5EF4-FFF2-40B4-BE49-F238E27FC236}">
                  <a16:creationId xmlns:a16="http://schemas.microsoft.com/office/drawing/2014/main" id="{6DD1F6F5-DA3E-A819-8FD0-26A35DE815AD}"/>
                </a:ext>
              </a:extLst>
            </p:cNvPr>
            <p:cNvSpPr/>
            <p:nvPr/>
          </p:nvSpPr>
          <p:spPr>
            <a:xfrm>
              <a:off x="8218108" y="3055072"/>
              <a:ext cx="1132638" cy="320919"/>
            </a:xfrm>
            <a:prstGeom prst="roundRect">
              <a:avLst/>
            </a:prstGeom>
            <a:solidFill>
              <a:srgbClr val="156082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15 000</a:t>
              </a:r>
            </a:p>
          </p:txBody>
        </p:sp>
        <p:sp>
          <p:nvSpPr>
            <p:cNvPr id="9" name="TekstSylinder 8">
              <a:extLst>
                <a:ext uri="{FF2B5EF4-FFF2-40B4-BE49-F238E27FC236}">
                  <a16:creationId xmlns:a16="http://schemas.microsoft.com/office/drawing/2014/main" id="{D1140A44-9B97-2DD9-2CAB-272ACE0C4337}"/>
                </a:ext>
              </a:extLst>
            </p:cNvPr>
            <p:cNvSpPr txBox="1"/>
            <p:nvPr/>
          </p:nvSpPr>
          <p:spPr>
            <a:xfrm>
              <a:off x="8642008" y="2763949"/>
              <a:ext cx="2330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7</a:t>
              </a:r>
            </a:p>
          </p:txBody>
        </p:sp>
      </p:grp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119F75BE-7A5C-C4E3-3095-6CCDDC3480BC}"/>
              </a:ext>
            </a:extLst>
          </p:cNvPr>
          <p:cNvGrpSpPr/>
          <p:nvPr/>
        </p:nvGrpSpPr>
        <p:grpSpPr>
          <a:xfrm>
            <a:off x="9533939" y="2914781"/>
            <a:ext cx="1138031" cy="612042"/>
            <a:chOff x="9533939" y="2763949"/>
            <a:chExt cx="1138031" cy="612042"/>
          </a:xfrm>
        </p:grpSpPr>
        <p:sp>
          <p:nvSpPr>
            <p:cNvPr id="39" name="Rektangel: avrundede hjørner 38">
              <a:extLst>
                <a:ext uri="{FF2B5EF4-FFF2-40B4-BE49-F238E27FC236}">
                  <a16:creationId xmlns:a16="http://schemas.microsoft.com/office/drawing/2014/main" id="{DE3B0ABF-6AE8-4352-B2D2-45BD1F3C37B4}"/>
                </a:ext>
              </a:extLst>
            </p:cNvPr>
            <p:cNvSpPr/>
            <p:nvPr/>
          </p:nvSpPr>
          <p:spPr>
            <a:xfrm>
              <a:off x="9533939" y="3055072"/>
              <a:ext cx="1138031" cy="320919"/>
            </a:xfrm>
            <a:prstGeom prst="roundRect">
              <a:avLst/>
            </a:prstGeom>
            <a:solidFill>
              <a:srgbClr val="8FD0ED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600" b="1" kern="0" dirty="0">
                  <a:solidFill>
                    <a:srgbClr val="0B2A6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Stafett</a:t>
              </a:r>
              <a:endParaRPr kumimoji="0" lang="nb-NO" sz="1600" b="1" i="0" u="none" strike="noStrike" kern="0" cap="none" spc="0" normalizeH="0" baseline="0" noProof="0" dirty="0">
                <a:ln>
                  <a:noFill/>
                </a:ln>
                <a:solidFill>
                  <a:srgbClr val="0B2A67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kstSylinder 9">
              <a:extLst>
                <a:ext uri="{FF2B5EF4-FFF2-40B4-BE49-F238E27FC236}">
                  <a16:creationId xmlns:a16="http://schemas.microsoft.com/office/drawing/2014/main" id="{27FBC751-D8E2-9293-76B6-8E61A9B8839D}"/>
                </a:ext>
              </a:extLst>
            </p:cNvPr>
            <p:cNvSpPr txBox="1"/>
            <p:nvPr/>
          </p:nvSpPr>
          <p:spPr>
            <a:xfrm>
              <a:off x="9959836" y="2763949"/>
              <a:ext cx="2840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9</a:t>
              </a:r>
            </a:p>
          </p:txBody>
        </p:sp>
      </p:grp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488A33D1-AC05-406D-0032-CF8575543053}"/>
              </a:ext>
            </a:extLst>
          </p:cNvPr>
          <p:cNvGrpSpPr/>
          <p:nvPr/>
        </p:nvGrpSpPr>
        <p:grpSpPr>
          <a:xfrm>
            <a:off x="4270612" y="3630688"/>
            <a:ext cx="1138031" cy="626692"/>
            <a:chOff x="4270612" y="3479856"/>
            <a:chExt cx="1138031" cy="626692"/>
          </a:xfrm>
        </p:grpSpPr>
        <p:sp>
          <p:nvSpPr>
            <p:cNvPr id="28" name="Rektangel: avrundede hjørner 27">
              <a:extLst>
                <a:ext uri="{FF2B5EF4-FFF2-40B4-BE49-F238E27FC236}">
                  <a16:creationId xmlns:a16="http://schemas.microsoft.com/office/drawing/2014/main" id="{B159B358-4A58-F24B-3B41-C76CD6D5C34B}"/>
                </a:ext>
              </a:extLst>
            </p:cNvPr>
            <p:cNvSpPr/>
            <p:nvPr/>
          </p:nvSpPr>
          <p:spPr>
            <a:xfrm>
              <a:off x="4270612" y="3479856"/>
              <a:ext cx="1138031" cy="320919"/>
            </a:xfrm>
            <a:prstGeom prst="roundRect">
              <a:avLst/>
            </a:prstGeom>
            <a:solidFill>
              <a:srgbClr val="8FD0ED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600" b="1" kern="0" dirty="0">
                  <a:solidFill>
                    <a:srgbClr val="0B2A6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  <a:r>
                <a:rPr kumimoji="0" lang="nb-NO" sz="16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0B2A67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avekort</a:t>
              </a:r>
              <a:endParaRPr kumimoji="0" lang="nb-NO" sz="1600" b="1" i="0" u="none" strike="noStrike" kern="0" cap="none" spc="0" normalizeH="0" baseline="0" noProof="0" dirty="0">
                <a:ln>
                  <a:noFill/>
                </a:ln>
                <a:solidFill>
                  <a:srgbClr val="0B2A67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940A07EB-D494-369B-55FB-A593C1F53ED8}"/>
                </a:ext>
              </a:extLst>
            </p:cNvPr>
            <p:cNvSpPr txBox="1"/>
            <p:nvPr/>
          </p:nvSpPr>
          <p:spPr>
            <a:xfrm>
              <a:off x="4688546" y="3767994"/>
              <a:ext cx="2728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2</a:t>
              </a:r>
            </a:p>
          </p:txBody>
        </p:sp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4A4C6CF7-0C61-B014-431A-E7F8E2795609}"/>
              </a:ext>
            </a:extLst>
          </p:cNvPr>
          <p:cNvGrpSpPr/>
          <p:nvPr/>
        </p:nvGrpSpPr>
        <p:grpSpPr>
          <a:xfrm>
            <a:off x="5586444" y="3631425"/>
            <a:ext cx="1138031" cy="625955"/>
            <a:chOff x="5586444" y="3480593"/>
            <a:chExt cx="1138031" cy="625955"/>
          </a:xfrm>
        </p:grpSpPr>
        <p:sp>
          <p:nvSpPr>
            <p:cNvPr id="29" name="Rektangel: avrundede hjørner 28">
              <a:extLst>
                <a:ext uri="{FF2B5EF4-FFF2-40B4-BE49-F238E27FC236}">
                  <a16:creationId xmlns:a16="http://schemas.microsoft.com/office/drawing/2014/main" id="{38E1EDA7-E68D-BD1D-CD37-B31231BBA305}"/>
                </a:ext>
              </a:extLst>
            </p:cNvPr>
            <p:cNvSpPr/>
            <p:nvPr/>
          </p:nvSpPr>
          <p:spPr>
            <a:xfrm>
              <a:off x="5586444" y="3480593"/>
              <a:ext cx="1138031" cy="320919"/>
            </a:xfrm>
            <a:prstGeom prst="roundRect">
              <a:avLst/>
            </a:prstGeom>
            <a:solidFill>
              <a:srgbClr val="7030A0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600" b="1" kern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0" lang="nb-NO" sz="1600" b="1" i="0" u="none" strike="noStrike" kern="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remie</a:t>
              </a:r>
              <a:endParaRPr kumimoji="0" lang="nb-NO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kstSylinder 14">
              <a:extLst>
                <a:ext uri="{FF2B5EF4-FFF2-40B4-BE49-F238E27FC236}">
                  <a16:creationId xmlns:a16="http://schemas.microsoft.com/office/drawing/2014/main" id="{B27B5B9D-4D04-FCA7-098C-06646F8E8204}"/>
                </a:ext>
              </a:extLst>
            </p:cNvPr>
            <p:cNvSpPr txBox="1"/>
            <p:nvPr/>
          </p:nvSpPr>
          <p:spPr>
            <a:xfrm>
              <a:off x="5992911" y="3767994"/>
              <a:ext cx="2728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4</a:t>
              </a:r>
            </a:p>
          </p:txBody>
        </p:sp>
      </p:grp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9E035C5B-A402-5DCE-82EC-98B31749DC54}"/>
              </a:ext>
            </a:extLst>
          </p:cNvPr>
          <p:cNvGrpSpPr/>
          <p:nvPr/>
        </p:nvGrpSpPr>
        <p:grpSpPr>
          <a:xfrm>
            <a:off x="6902276" y="3631425"/>
            <a:ext cx="1138031" cy="625955"/>
            <a:chOff x="6902276" y="3480593"/>
            <a:chExt cx="1138031" cy="625955"/>
          </a:xfrm>
        </p:grpSpPr>
        <p:sp>
          <p:nvSpPr>
            <p:cNvPr id="32" name="Rektangel: avrundede hjørner 31">
              <a:extLst>
                <a:ext uri="{FF2B5EF4-FFF2-40B4-BE49-F238E27FC236}">
                  <a16:creationId xmlns:a16="http://schemas.microsoft.com/office/drawing/2014/main" id="{82A311D0-B9B2-7592-612A-8C81AF9D1861}"/>
                </a:ext>
              </a:extLst>
            </p:cNvPr>
            <p:cNvSpPr/>
            <p:nvPr/>
          </p:nvSpPr>
          <p:spPr>
            <a:xfrm>
              <a:off x="6902276" y="3480593"/>
              <a:ext cx="1138031" cy="320919"/>
            </a:xfrm>
            <a:prstGeom prst="roundRect">
              <a:avLst/>
            </a:prstGeom>
            <a:solidFill>
              <a:srgbClr val="8FD0ED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600" b="1" kern="0" dirty="0">
                  <a:solidFill>
                    <a:srgbClr val="0B2A6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Stafett</a:t>
              </a:r>
              <a:endParaRPr kumimoji="0" lang="nb-NO" sz="1600" b="1" i="0" u="none" strike="noStrike" kern="0" cap="none" spc="0" normalizeH="0" baseline="0" noProof="0" dirty="0">
                <a:ln>
                  <a:noFill/>
                </a:ln>
                <a:solidFill>
                  <a:srgbClr val="0B2A67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8F6C4652-252C-D591-C733-1B22200123E6}"/>
                </a:ext>
              </a:extLst>
            </p:cNvPr>
            <p:cNvSpPr txBox="1"/>
            <p:nvPr/>
          </p:nvSpPr>
          <p:spPr>
            <a:xfrm>
              <a:off x="7324182" y="3767994"/>
              <a:ext cx="2728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6</a:t>
              </a:r>
            </a:p>
          </p:txBody>
        </p:sp>
      </p:grpSp>
      <p:grpSp>
        <p:nvGrpSpPr>
          <p:cNvPr id="41" name="Gruppe 40">
            <a:extLst>
              <a:ext uri="{FF2B5EF4-FFF2-40B4-BE49-F238E27FC236}">
                <a16:creationId xmlns:a16="http://schemas.microsoft.com/office/drawing/2014/main" id="{88D0FDF1-252A-2EE6-B738-37826A02B429}"/>
              </a:ext>
            </a:extLst>
          </p:cNvPr>
          <p:cNvGrpSpPr/>
          <p:nvPr/>
        </p:nvGrpSpPr>
        <p:grpSpPr>
          <a:xfrm>
            <a:off x="8218108" y="3631425"/>
            <a:ext cx="1138031" cy="625955"/>
            <a:chOff x="8218108" y="3480593"/>
            <a:chExt cx="1138031" cy="625955"/>
          </a:xfrm>
        </p:grpSpPr>
        <p:sp>
          <p:nvSpPr>
            <p:cNvPr id="31" name="Rektangel: avrundede hjørner 30">
              <a:extLst>
                <a:ext uri="{FF2B5EF4-FFF2-40B4-BE49-F238E27FC236}">
                  <a16:creationId xmlns:a16="http://schemas.microsoft.com/office/drawing/2014/main" id="{7E7819AD-863D-FB39-4EE1-DC14FD67AC58}"/>
                </a:ext>
              </a:extLst>
            </p:cNvPr>
            <p:cNvSpPr/>
            <p:nvPr/>
          </p:nvSpPr>
          <p:spPr>
            <a:xfrm>
              <a:off x="8218108" y="3480593"/>
              <a:ext cx="1138031" cy="320919"/>
            </a:xfrm>
            <a:prstGeom prst="roundRect">
              <a:avLst/>
            </a:prstGeom>
            <a:solidFill>
              <a:srgbClr val="8FD0ED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600" b="1" kern="0" dirty="0">
                  <a:solidFill>
                    <a:srgbClr val="0B2A6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Stafett</a:t>
              </a:r>
              <a:endParaRPr kumimoji="0" lang="nb-NO" sz="1600" b="1" i="0" u="none" strike="noStrike" kern="0" cap="none" spc="0" normalizeH="0" baseline="0" noProof="0" dirty="0">
                <a:ln>
                  <a:noFill/>
                </a:ln>
                <a:solidFill>
                  <a:srgbClr val="0B2A67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kstSylinder 16">
              <a:extLst>
                <a:ext uri="{FF2B5EF4-FFF2-40B4-BE49-F238E27FC236}">
                  <a16:creationId xmlns:a16="http://schemas.microsoft.com/office/drawing/2014/main" id="{EF565CDE-8B09-75F6-A4D1-8314648A669C}"/>
                </a:ext>
              </a:extLst>
            </p:cNvPr>
            <p:cNvSpPr txBox="1"/>
            <p:nvPr/>
          </p:nvSpPr>
          <p:spPr>
            <a:xfrm>
              <a:off x="8642008" y="3767994"/>
              <a:ext cx="2728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8</a:t>
              </a:r>
            </a:p>
          </p:txBody>
        </p:sp>
      </p:grpSp>
      <p:grpSp>
        <p:nvGrpSpPr>
          <p:cNvPr id="42" name="Gruppe 41">
            <a:extLst>
              <a:ext uri="{FF2B5EF4-FFF2-40B4-BE49-F238E27FC236}">
                <a16:creationId xmlns:a16="http://schemas.microsoft.com/office/drawing/2014/main" id="{E729473B-0441-11C5-C7AE-ED9C30AB4548}"/>
              </a:ext>
            </a:extLst>
          </p:cNvPr>
          <p:cNvGrpSpPr/>
          <p:nvPr/>
        </p:nvGrpSpPr>
        <p:grpSpPr>
          <a:xfrm>
            <a:off x="9533939" y="3631425"/>
            <a:ext cx="1138031" cy="625955"/>
            <a:chOff x="9533939" y="3480593"/>
            <a:chExt cx="1138031" cy="625955"/>
          </a:xfrm>
        </p:grpSpPr>
        <p:sp>
          <p:nvSpPr>
            <p:cNvPr id="33" name="Rektangel: avrundede hjørner 32">
              <a:extLst>
                <a:ext uri="{FF2B5EF4-FFF2-40B4-BE49-F238E27FC236}">
                  <a16:creationId xmlns:a16="http://schemas.microsoft.com/office/drawing/2014/main" id="{94FC8C2F-0884-2A23-4BF8-E8121E7B0094}"/>
                </a:ext>
              </a:extLst>
            </p:cNvPr>
            <p:cNvSpPr/>
            <p:nvPr/>
          </p:nvSpPr>
          <p:spPr>
            <a:xfrm>
              <a:off x="9533939" y="3480593"/>
              <a:ext cx="1138031" cy="320919"/>
            </a:xfrm>
            <a:prstGeom prst="roundRect">
              <a:avLst/>
            </a:prstGeom>
            <a:solidFill>
              <a:srgbClr val="8FD0ED"/>
            </a:solidFill>
            <a:ln w="127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600" b="1" kern="0" dirty="0">
                  <a:solidFill>
                    <a:srgbClr val="0B2A6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Stafett</a:t>
              </a:r>
              <a:endParaRPr kumimoji="0" lang="nb-NO" sz="1600" b="1" i="0" u="none" strike="noStrike" kern="0" cap="none" spc="0" normalizeH="0" baseline="0" noProof="0" dirty="0">
                <a:ln>
                  <a:noFill/>
                </a:ln>
                <a:solidFill>
                  <a:srgbClr val="0B2A67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kstSylinder 17">
              <a:extLst>
                <a:ext uri="{FF2B5EF4-FFF2-40B4-BE49-F238E27FC236}">
                  <a16:creationId xmlns:a16="http://schemas.microsoft.com/office/drawing/2014/main" id="{D8093A9A-847F-6652-CDBD-CFA7007D206A}"/>
                </a:ext>
              </a:extLst>
            </p:cNvPr>
            <p:cNvSpPr txBox="1"/>
            <p:nvPr/>
          </p:nvSpPr>
          <p:spPr>
            <a:xfrm>
              <a:off x="9892605" y="3767994"/>
              <a:ext cx="46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156082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10</a:t>
              </a:r>
            </a:p>
          </p:txBody>
        </p:sp>
      </p:grpSp>
      <p:sp>
        <p:nvSpPr>
          <p:cNvPr id="43" name="Rektangel 42">
            <a:extLst>
              <a:ext uri="{FF2B5EF4-FFF2-40B4-BE49-F238E27FC236}">
                <a16:creationId xmlns:a16="http://schemas.microsoft.com/office/drawing/2014/main" id="{C487B895-7301-1FD9-90A9-6F0B566A2FCC}"/>
              </a:ext>
            </a:extLst>
          </p:cNvPr>
          <p:cNvSpPr/>
          <p:nvPr/>
        </p:nvSpPr>
        <p:spPr>
          <a:xfrm>
            <a:off x="3073138" y="4385029"/>
            <a:ext cx="8806509" cy="228915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621964">
              <a:lnSpc>
                <a:spcPts val="2300"/>
              </a:lnSpc>
            </a:pPr>
            <a:r>
              <a:rPr lang="nb-NO" sz="2000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4 trinn gir 60 000 mnd brutto og en årsinntekt på 720 000 kr inkl. skatt – </a:t>
            </a:r>
            <a:r>
              <a:rPr lang="nb-NO" sz="2000" b="1" i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dette tar tid!</a:t>
            </a:r>
          </a:p>
          <a:p>
            <a:pPr lvl="0" algn="ctr" defTabSz="621964">
              <a:lnSpc>
                <a:spcPts val="2300"/>
              </a:lnSpc>
              <a:spcAft>
                <a:spcPts val="400"/>
              </a:spcAft>
            </a:pPr>
            <a:r>
              <a:rPr lang="nb-NO" sz="2000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12 000 i varer og 25 000 utbetalt i måneden gir netto 37 000 – 444 000 i året.</a:t>
            </a:r>
          </a:p>
          <a:p>
            <a:pPr lvl="0" algn="ctr" defTabSz="621964">
              <a:lnSpc>
                <a:spcPts val="2300"/>
              </a:lnSpc>
            </a:pPr>
            <a:r>
              <a:rPr lang="nb-NO" sz="2000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Premietrinnet går til mentor, 16 gavekort og 4 stafettrinn gis til 20 nye eiere.</a:t>
            </a:r>
          </a:p>
          <a:p>
            <a:pPr lvl="0" algn="ctr" defTabSz="621964">
              <a:lnSpc>
                <a:spcPts val="2300"/>
              </a:lnSpc>
              <a:spcAft>
                <a:spcPts val="400"/>
              </a:spcAft>
            </a:pPr>
            <a:r>
              <a:rPr lang="nb-NO" sz="2000" b="1" i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20 nye eieres fjerde trinn blir dine fremtidig premietrinn og bygger din formue!</a:t>
            </a:r>
          </a:p>
          <a:p>
            <a:pPr algn="ctr">
              <a:lnSpc>
                <a:spcPts val="2300"/>
              </a:lnSpc>
              <a:buNone/>
            </a:pPr>
            <a:r>
              <a:rPr lang="nb-NO" sz="2000" dirty="0">
                <a:solidFill>
                  <a:srgbClr val="58267E"/>
                </a:solidFill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Å vise frem vårt standard inntektsbudsjett kan svekke troverdigheten, men å ikke vise våre eiere hva de kan forvente for sin innvestering og innsats anser vi for useriøst.</a:t>
            </a:r>
          </a:p>
          <a:p>
            <a:pPr algn="ctr">
              <a:lnSpc>
                <a:spcPts val="2300"/>
              </a:lnSpc>
              <a:buNone/>
            </a:pPr>
            <a:r>
              <a:rPr lang="nb-NO" sz="2000" dirty="0">
                <a:solidFill>
                  <a:srgbClr val="58267E"/>
                </a:solidFill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 har gjort nettverksinntekt stuerent og er 100% transparente!</a:t>
            </a:r>
            <a:endParaRPr lang="nb-NO" sz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ctr" defTabSz="621964">
              <a:lnSpc>
                <a:spcPts val="2300"/>
              </a:lnSpc>
              <a:spcAft>
                <a:spcPts val="400"/>
              </a:spcAft>
            </a:pPr>
            <a:endParaRPr lang="nb-NO" sz="2000" dirty="0">
              <a:solidFill>
                <a:srgbClr val="58267E"/>
              </a:solidFill>
              <a:latin typeface="Aptos Display" panose="02110004020202020204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49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27" grpId="0" animBg="1"/>
      <p:bldP spid="43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1CA98D-4D86-BEB3-2538-DE2BEE376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boks 1">
            <a:extLst>
              <a:ext uri="{FF2B5EF4-FFF2-40B4-BE49-F238E27FC236}">
                <a16:creationId xmlns:a16="http://schemas.microsoft.com/office/drawing/2014/main" id="{A3149BAC-9E1E-6D5F-5B1A-2A3A189A48D8}"/>
              </a:ext>
            </a:extLst>
          </p:cNvPr>
          <p:cNvSpPr txBox="1">
            <a:spLocks/>
          </p:cNvSpPr>
          <p:nvPr/>
        </p:nvSpPr>
        <p:spPr>
          <a:xfrm>
            <a:off x="3136808" y="160253"/>
            <a:ext cx="8679168" cy="80294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4418" tIns="62209" rIns="124418" bIns="6220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621964">
              <a:lnSpc>
                <a:spcPts val="2800"/>
              </a:lnSpc>
            </a:pPr>
            <a:r>
              <a:rPr lang="nb-NO" sz="2800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Vi MÅ ikke bygge nettverk selv - selskapet organiserer oss fortløpende i vårt store felles eiernettverk</a:t>
            </a:r>
          </a:p>
        </p:txBody>
      </p:sp>
      <p:grpSp>
        <p:nvGrpSpPr>
          <p:cNvPr id="4" name="Gruppe 3">
            <a:extLst>
              <a:ext uri="{FF2B5EF4-FFF2-40B4-BE49-F238E27FC236}">
                <a16:creationId xmlns:a16="http://schemas.microsoft.com/office/drawing/2014/main" id="{621C067A-BF8D-505F-041A-20C8D0382C4C}"/>
              </a:ext>
            </a:extLst>
          </p:cNvPr>
          <p:cNvGrpSpPr/>
          <p:nvPr/>
        </p:nvGrpSpPr>
        <p:grpSpPr>
          <a:xfrm>
            <a:off x="0" y="4"/>
            <a:ext cx="2743200" cy="6857280"/>
            <a:chOff x="0" y="4"/>
            <a:chExt cx="2743200" cy="6857280"/>
          </a:xfrm>
        </p:grpSpPr>
        <p:pic>
          <p:nvPicPr>
            <p:cNvPr id="6" name="Bilde 5">
              <a:extLst>
                <a:ext uri="{FF2B5EF4-FFF2-40B4-BE49-F238E27FC236}">
                  <a16:creationId xmlns:a16="http://schemas.microsoft.com/office/drawing/2014/main" id="{4C157BA6-787B-4A40-752A-1358BD311A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9463" r="23868"/>
            <a:stretch>
              <a:fillRect/>
            </a:stretch>
          </p:blipFill>
          <p:spPr>
            <a:xfrm flipH="1">
              <a:off x="0" y="4"/>
              <a:ext cx="2743200" cy="6857280"/>
            </a:xfrm>
            <a:prstGeom prst="rect">
              <a:avLst/>
            </a:prstGeom>
          </p:spPr>
        </p:pic>
        <p:pic>
          <p:nvPicPr>
            <p:cNvPr id="8" name="Bilde 7">
              <a:extLst>
                <a:ext uri="{FF2B5EF4-FFF2-40B4-BE49-F238E27FC236}">
                  <a16:creationId xmlns:a16="http://schemas.microsoft.com/office/drawing/2014/main" id="{900713D5-9814-B9D3-1D58-41505600FF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5534" y="127412"/>
              <a:ext cx="2463002" cy="692719"/>
            </a:xfrm>
            <a:prstGeom prst="rect">
              <a:avLst/>
            </a:prstGeom>
          </p:spPr>
        </p:pic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3F20416F-C1D3-3A20-BF73-CD13CD273BCB}"/>
              </a:ext>
            </a:extLst>
          </p:cNvPr>
          <p:cNvSpPr/>
          <p:nvPr/>
        </p:nvSpPr>
        <p:spPr>
          <a:xfrm>
            <a:off x="3073138" y="895544"/>
            <a:ext cx="8806509" cy="1269463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621964">
              <a:lnSpc>
                <a:spcPts val="2300"/>
              </a:lnSpc>
            </a:pPr>
            <a:r>
              <a:rPr lang="nb-NO" sz="2000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I eiernettverket, forvaltet av selskapet, mottar vi 10% aksjeutbytte,</a:t>
            </a:r>
          </a:p>
          <a:p>
            <a:pPr lvl="0" algn="ctr" defTabSz="621964">
              <a:lnSpc>
                <a:spcPts val="2300"/>
              </a:lnSpc>
            </a:pPr>
            <a:r>
              <a:rPr lang="nb-NO" sz="2000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men hvis du med egen innsats etablerer din egen internett </a:t>
            </a:r>
            <a:r>
              <a:rPr lang="nb-NO" sz="2000" b="1" dirty="0" err="1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butikkkjede</a:t>
            </a:r>
            <a:r>
              <a:rPr lang="nb-NO" sz="2000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 i nettvarehuset, mottar du 23% utbytte fra omsetningen i hver butikk du etablerer! </a:t>
            </a:r>
          </a:p>
          <a:p>
            <a:pPr lvl="0" algn="ctr" defTabSz="621964">
              <a:lnSpc>
                <a:spcPts val="2300"/>
              </a:lnSpc>
              <a:spcAft>
                <a:spcPts val="600"/>
              </a:spcAft>
            </a:pPr>
            <a:r>
              <a:rPr lang="nb-NO" sz="2000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Det koster ytterlige 300 kr måneden i varer - inntil du her også handler gratis.</a:t>
            </a:r>
          </a:p>
        </p:txBody>
      </p: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5DE47A03-E319-5BEB-A18F-BB56626BA04E}"/>
              </a:ext>
            </a:extLst>
          </p:cNvPr>
          <p:cNvGrpSpPr/>
          <p:nvPr/>
        </p:nvGrpSpPr>
        <p:grpSpPr>
          <a:xfrm>
            <a:off x="5383410" y="2281288"/>
            <a:ext cx="4185965" cy="2469000"/>
            <a:chOff x="5364556" y="2205876"/>
            <a:chExt cx="4185965" cy="2469000"/>
          </a:xfrm>
        </p:grpSpPr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8A7DAC8C-BD92-3111-1958-B2F3051D417D}"/>
                </a:ext>
              </a:extLst>
            </p:cNvPr>
            <p:cNvSpPr/>
            <p:nvPr/>
          </p:nvSpPr>
          <p:spPr>
            <a:xfrm>
              <a:off x="5364556" y="2205876"/>
              <a:ext cx="4185965" cy="2469000"/>
            </a:xfrm>
            <a:prstGeom prst="rect">
              <a:avLst/>
            </a:prstGeom>
            <a:solidFill>
              <a:srgbClr val="FFF0B7"/>
            </a:solidFill>
            <a:ln w="76200" cap="flat" cmpd="sng" algn="ctr">
              <a:solidFill>
                <a:srgbClr val="15608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9" eaLnBrk="1" fontAlgn="auto" latinLnBrk="0" hangingPunct="1">
                <a:lnSpc>
                  <a:spcPts val="1951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2100" b="1" i="0" u="none" strike="noStrike" kern="0" cap="none" spc="0" normalizeH="0" baseline="0" noProof="0" dirty="0">
                  <a:ln>
                    <a:noFill/>
                  </a:ln>
                  <a:solidFill>
                    <a:srgbClr val="50B4C8">
                      <a:lumMod val="50000"/>
                    </a:srgbClr>
                  </a:solidFill>
                  <a:effectLst/>
                  <a:uLnTx/>
                  <a:uFillTx/>
                  <a:ea typeface="+mn-ea"/>
                  <a:cs typeface="+mn-cs"/>
                </a:rPr>
                <a:t>Min nettbutikk</a:t>
              </a:r>
            </a:p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2100" b="1" i="0" u="none" strike="noStrike" kern="0" cap="none" spc="0" normalizeH="0" baseline="0" noProof="0" dirty="0">
                  <a:ln>
                    <a:noFill/>
                  </a:ln>
                  <a:solidFill>
                    <a:srgbClr val="50B4C8">
                      <a:lumMod val="50000"/>
                    </a:srgbClr>
                  </a:solidFill>
                  <a:effectLst/>
                  <a:uLnTx/>
                  <a:uFillTx/>
                  <a:ea typeface="+mn-ea"/>
                  <a:cs typeface="+mn-cs"/>
                </a:rPr>
                <a:t>        </a:t>
              </a:r>
            </a:p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3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3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3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3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0" marR="0" lvl="0" indent="0" algn="ctr" defTabSz="34290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3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rPr>
                <a:t>    </a:t>
              </a:r>
            </a:p>
            <a:p>
              <a:pPr marL="0" marR="0" lvl="0" indent="0" algn="ctr" defTabSz="342909" eaLnBrk="1" fontAlgn="auto" latinLnBrk="0" hangingPunct="1">
                <a:lnSpc>
                  <a:spcPts val="195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800" b="1" kern="0" dirty="0">
                  <a:solidFill>
                    <a:srgbClr val="50B4C8">
                      <a:lumMod val="50000"/>
                    </a:srgbClr>
                  </a:solidFill>
                </a:rPr>
                <a:t>6 kunder dekker egen </a:t>
              </a:r>
              <a:r>
                <a:rPr kumimoji="0" lang="nb-NO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50B4C8">
                      <a:lumMod val="50000"/>
                    </a:srgbClr>
                  </a:solidFill>
                  <a:effectLst/>
                  <a:uLnTx/>
                  <a:uFillTx/>
                  <a:ea typeface="+mn-ea"/>
                  <a:cs typeface="+mn-cs"/>
                </a:rPr>
                <a:t>handel</a:t>
              </a:r>
            </a:p>
            <a:p>
              <a:pPr marL="0" marR="0" lvl="0" indent="0" algn="ctr" defTabSz="342909" eaLnBrk="1" fontAlgn="auto" latinLnBrk="0" hangingPunct="1">
                <a:lnSpc>
                  <a:spcPts val="195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800" b="1" kern="0" dirty="0">
                  <a:solidFill>
                    <a:srgbClr val="50B4C8">
                      <a:lumMod val="50000"/>
                    </a:srgbClr>
                  </a:solidFill>
                </a:rPr>
                <a:t>36 kunder bygger formue</a:t>
              </a:r>
              <a:endParaRPr kumimoji="0" lang="nb-NO" sz="1800" b="1" i="0" u="none" strike="noStrike" kern="0" cap="none" spc="0" normalizeH="0" baseline="0" noProof="0" dirty="0">
                <a:ln>
                  <a:noFill/>
                </a:ln>
                <a:solidFill>
                  <a:srgbClr val="50B4C8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7" name="TekstSylinder 6">
              <a:extLst>
                <a:ext uri="{FF2B5EF4-FFF2-40B4-BE49-F238E27FC236}">
                  <a16:creationId xmlns:a16="http://schemas.microsoft.com/office/drawing/2014/main" id="{8206FDD8-F3A1-6683-78C5-989291CBA474}"/>
                </a:ext>
              </a:extLst>
            </p:cNvPr>
            <p:cNvSpPr txBox="1"/>
            <p:nvPr/>
          </p:nvSpPr>
          <p:spPr>
            <a:xfrm>
              <a:off x="5541326" y="2694750"/>
              <a:ext cx="1510333" cy="329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42909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50B4C8">
                      <a:lumMod val="50000"/>
                    </a:srgbClr>
                  </a:solidFill>
                  <a:effectLst/>
                  <a:uLnTx/>
                  <a:uFillTx/>
                </a:rPr>
                <a:t>Mine </a:t>
              </a:r>
              <a:r>
                <a:rPr lang="nb-NO" sz="1800" b="1" kern="0" dirty="0">
                  <a:solidFill>
                    <a:srgbClr val="50B4C8">
                      <a:lumMod val="50000"/>
                    </a:srgbClr>
                  </a:solidFill>
                </a:rPr>
                <a:t>k</a:t>
              </a:r>
              <a:r>
                <a:rPr kumimoji="0" lang="nb-NO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50B4C8">
                      <a:lumMod val="50000"/>
                    </a:srgbClr>
                  </a:solidFill>
                  <a:effectLst/>
                  <a:uLnTx/>
                  <a:uFillTx/>
                </a:rPr>
                <a:t>under</a:t>
              </a:r>
            </a:p>
          </p:txBody>
        </p:sp>
        <p:sp>
          <p:nvSpPr>
            <p:cNvPr id="9" name="TekstSylinder 8">
              <a:extLst>
                <a:ext uri="{FF2B5EF4-FFF2-40B4-BE49-F238E27FC236}">
                  <a16:creationId xmlns:a16="http://schemas.microsoft.com/office/drawing/2014/main" id="{275C682E-147F-D5C1-E745-BD7A0C6ECA3E}"/>
                </a:ext>
              </a:extLst>
            </p:cNvPr>
            <p:cNvSpPr txBox="1"/>
            <p:nvPr/>
          </p:nvSpPr>
          <p:spPr>
            <a:xfrm>
              <a:off x="7984263" y="3636638"/>
              <a:ext cx="1242328" cy="329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42909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50B4C8">
                      <a:lumMod val="50000"/>
                    </a:srgbClr>
                  </a:solidFill>
                  <a:effectLst/>
                  <a:uLnTx/>
                  <a:uFillTx/>
                </a:rPr>
                <a:t>Mentorer</a:t>
              </a:r>
            </a:p>
          </p:txBody>
        </p:sp>
        <p:grpSp>
          <p:nvGrpSpPr>
            <p:cNvPr id="58" name="Gruppe 57">
              <a:extLst>
                <a:ext uri="{FF2B5EF4-FFF2-40B4-BE49-F238E27FC236}">
                  <a16:creationId xmlns:a16="http://schemas.microsoft.com/office/drawing/2014/main" id="{7A9AAFC4-62ED-F65F-79C0-539A62764508}"/>
                </a:ext>
              </a:extLst>
            </p:cNvPr>
            <p:cNvGrpSpPr/>
            <p:nvPr/>
          </p:nvGrpSpPr>
          <p:grpSpPr>
            <a:xfrm>
              <a:off x="5588459" y="2580142"/>
              <a:ext cx="3761557" cy="1480255"/>
              <a:chOff x="5695675" y="3720781"/>
              <a:chExt cx="3761557" cy="1480255"/>
            </a:xfrm>
          </p:grpSpPr>
          <p:cxnSp>
            <p:nvCxnSpPr>
              <p:cNvPr id="28" name="Kobling: vinkel 27">
                <a:extLst>
                  <a:ext uri="{FF2B5EF4-FFF2-40B4-BE49-F238E27FC236}">
                    <a16:creationId xmlns:a16="http://schemas.microsoft.com/office/drawing/2014/main" id="{615E15A8-00B0-88EE-D334-FB143E96D96B}"/>
                  </a:ext>
                </a:extLst>
              </p:cNvPr>
              <p:cNvCxnSpPr>
                <a:cxnSpLocks/>
                <a:stCxn id="20" idx="2"/>
              </p:cNvCxnSpPr>
              <p:nvPr/>
            </p:nvCxnSpPr>
            <p:spPr>
              <a:xfrm rot="16200000" flipH="1">
                <a:off x="6560759" y="4210321"/>
                <a:ext cx="322352" cy="1443742"/>
              </a:xfrm>
              <a:prstGeom prst="bentConnector2">
                <a:avLst/>
              </a:prstGeom>
              <a:noFill/>
              <a:ln w="127000" cap="flat" cmpd="sng" algn="ctr">
                <a:solidFill>
                  <a:srgbClr val="156082"/>
                </a:solidFill>
                <a:prstDash val="solid"/>
              </a:ln>
              <a:effectLst/>
            </p:spPr>
          </p:cxnSp>
          <p:grpSp>
            <p:nvGrpSpPr>
              <p:cNvPr id="45" name="Gruppe 44">
                <a:extLst>
                  <a:ext uri="{FF2B5EF4-FFF2-40B4-BE49-F238E27FC236}">
                    <a16:creationId xmlns:a16="http://schemas.microsoft.com/office/drawing/2014/main" id="{5F7461A0-3472-90CF-4D59-1D3E622CB2E2}"/>
                  </a:ext>
                </a:extLst>
              </p:cNvPr>
              <p:cNvGrpSpPr/>
              <p:nvPr/>
            </p:nvGrpSpPr>
            <p:grpSpPr>
              <a:xfrm>
                <a:off x="6429237" y="4176774"/>
                <a:ext cx="686724" cy="1024262"/>
                <a:chOff x="6429237" y="4176774"/>
                <a:chExt cx="686724" cy="1024262"/>
              </a:xfrm>
            </p:grpSpPr>
            <p:grpSp>
              <p:nvGrpSpPr>
                <p:cNvPr id="38" name="Gruppe 37">
                  <a:extLst>
                    <a:ext uri="{FF2B5EF4-FFF2-40B4-BE49-F238E27FC236}">
                      <a16:creationId xmlns:a16="http://schemas.microsoft.com/office/drawing/2014/main" id="{C8FF3AC7-3925-AD2E-E867-15C2821CD9A7}"/>
                    </a:ext>
                  </a:extLst>
                </p:cNvPr>
                <p:cNvGrpSpPr/>
                <p:nvPr/>
              </p:nvGrpSpPr>
              <p:grpSpPr>
                <a:xfrm>
                  <a:off x="6429237" y="4778129"/>
                  <a:ext cx="686724" cy="422907"/>
                  <a:chOff x="6429237" y="4778129"/>
                  <a:chExt cx="686724" cy="422907"/>
                </a:xfrm>
              </p:grpSpPr>
              <p:sp>
                <p:nvSpPr>
                  <p:cNvPr id="27" name="Pil: ned 26">
                    <a:extLst>
                      <a:ext uri="{FF2B5EF4-FFF2-40B4-BE49-F238E27FC236}">
                        <a16:creationId xmlns:a16="http://schemas.microsoft.com/office/drawing/2014/main" id="{566ED509-4E17-ABD5-A87C-09A873CD61ED}"/>
                      </a:ext>
                    </a:extLst>
                  </p:cNvPr>
                  <p:cNvSpPr/>
                  <p:nvPr/>
                </p:nvSpPr>
                <p:spPr>
                  <a:xfrm flipH="1" flipV="1">
                    <a:off x="6429237" y="4778129"/>
                    <a:ext cx="686724" cy="382119"/>
                  </a:xfrm>
                  <a:prstGeom prst="downArrow">
                    <a:avLst/>
                  </a:prstGeom>
                  <a:solidFill>
                    <a:srgbClr val="156082"/>
                  </a:solidFill>
                  <a:ln w="1587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68581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b-NO" sz="13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w Cen MT" panose="020B0602020104020603"/>
                    </a:endParaRPr>
                  </a:p>
                </p:txBody>
              </p:sp>
              <p:sp>
                <p:nvSpPr>
                  <p:cNvPr id="29" name="TekstSylinder 28">
                    <a:extLst>
                      <a:ext uri="{FF2B5EF4-FFF2-40B4-BE49-F238E27FC236}">
                        <a16:creationId xmlns:a16="http://schemas.microsoft.com/office/drawing/2014/main" id="{CBF99BE3-29E2-D826-5CA9-5A187FE55175}"/>
                      </a:ext>
                    </a:extLst>
                  </p:cNvPr>
                  <p:cNvSpPr txBox="1"/>
                  <p:nvPr/>
                </p:nvSpPr>
                <p:spPr>
                  <a:xfrm flipH="1">
                    <a:off x="6526230" y="4800926"/>
                    <a:ext cx="487112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 anchor="b">
                    <a:spAutoFit/>
                  </a:bodyPr>
                  <a:lstStyle/>
                  <a:p>
                    <a:pPr marL="0" marR="0" lvl="0" indent="0" algn="ctr" defTabSz="685817" eaLnBrk="1" fontAlgn="auto" latinLnBrk="0" hangingPunct="1"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nb-NO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w Cen MT" panose="020B0602020104020603"/>
                      </a:rPr>
                      <a:t>23</a:t>
                    </a:r>
                  </a:p>
                </p:txBody>
              </p:sp>
            </p:grpSp>
            <p:sp>
              <p:nvSpPr>
                <p:cNvPr id="19" name="Rektangel: avrundede hjørner 18">
                  <a:extLst>
                    <a:ext uri="{FF2B5EF4-FFF2-40B4-BE49-F238E27FC236}">
                      <a16:creationId xmlns:a16="http://schemas.microsoft.com/office/drawing/2014/main" id="{BF2DCD7C-22A2-54D5-5E20-45D4A969AF76}"/>
                    </a:ext>
                  </a:extLst>
                </p:cNvPr>
                <p:cNvSpPr/>
                <p:nvPr/>
              </p:nvSpPr>
              <p:spPr>
                <a:xfrm>
                  <a:off x="6467052" y="4176774"/>
                  <a:ext cx="611094" cy="594242"/>
                </a:xfrm>
                <a:prstGeom prst="roundRect">
                  <a:avLst/>
                </a:prstGeom>
                <a:solidFill>
                  <a:srgbClr val="8FD0ED"/>
                </a:solidFill>
                <a:ln w="15875" cap="flat" cmpd="sng" algn="ctr">
                  <a:solidFill>
                    <a:srgbClr val="50B4C8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685817" eaLnBrk="1" fontAlgn="auto" latinLnBrk="0" hangingPunct="1">
                    <a:lnSpc>
                      <a:spcPts val="18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156082"/>
                      </a:solidFill>
                      <a:effectLst/>
                      <a:uLnTx/>
                      <a:uFillTx/>
                      <a:latin typeface="Tw Cen MT" panose="020B0602020104020603"/>
                    </a:rPr>
                    <a:t>2</a:t>
                  </a:r>
                </a:p>
                <a:p>
                  <a:pPr marL="0" marR="0" lvl="0" indent="0" algn="ctr" defTabSz="685817" eaLnBrk="1" fontAlgn="auto" latinLnBrk="0" hangingPunct="1">
                    <a:lnSpc>
                      <a:spcPts val="18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156082"/>
                      </a:solidFill>
                      <a:effectLst/>
                      <a:uLnTx/>
                      <a:uFillTx/>
                      <a:latin typeface="Tw Cen MT" panose="020B0602020104020603"/>
                    </a:rPr>
                    <a:t>6</a:t>
                  </a:r>
                </a:p>
              </p:txBody>
            </p:sp>
          </p:grpSp>
          <p:sp>
            <p:nvSpPr>
              <p:cNvPr id="20" name="Rektangel: avrundede hjørner 19">
                <a:extLst>
                  <a:ext uri="{FF2B5EF4-FFF2-40B4-BE49-F238E27FC236}">
                    <a16:creationId xmlns:a16="http://schemas.microsoft.com/office/drawing/2014/main" id="{649674A6-5227-8C53-1316-5A1400FD8C95}"/>
                  </a:ext>
                </a:extLst>
              </p:cNvPr>
              <p:cNvSpPr/>
              <p:nvPr/>
            </p:nvSpPr>
            <p:spPr>
              <a:xfrm>
                <a:off x="5695675" y="4176774"/>
                <a:ext cx="608778" cy="594242"/>
              </a:xfrm>
              <a:prstGeom prst="roundRect">
                <a:avLst/>
              </a:prstGeom>
              <a:solidFill>
                <a:srgbClr val="8FD0ED"/>
              </a:solidFill>
              <a:ln w="15875" cap="flat" cmpd="sng" algn="ctr">
                <a:solidFill>
                  <a:srgbClr val="50B4C8">
                    <a:lumMod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17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156082"/>
                    </a:solidFill>
                    <a:effectLst/>
                    <a:uLnTx/>
                    <a:uFillTx/>
                    <a:latin typeface="Tw Cen MT" panose="020B0602020104020603"/>
                  </a:rPr>
                  <a:t>4</a:t>
                </a:r>
              </a:p>
              <a:p>
                <a:pPr marL="0" marR="0" lvl="0" indent="0" algn="ctr" defTabSz="685817" eaLnBrk="1" fontAlgn="auto" latinLnBrk="0" hangingPunct="1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156082"/>
                    </a:solidFill>
                    <a:effectLst/>
                    <a:uLnTx/>
                    <a:uFillTx/>
                    <a:latin typeface="Tw Cen MT" panose="020B0602020104020603"/>
                  </a:rPr>
                  <a:t>36</a:t>
                </a:r>
              </a:p>
            </p:txBody>
          </p:sp>
          <p:sp>
            <p:nvSpPr>
              <p:cNvPr id="14" name="Rektangel: avrundede hjørner 13">
                <a:extLst>
                  <a:ext uri="{FF2B5EF4-FFF2-40B4-BE49-F238E27FC236}">
                    <a16:creationId xmlns:a16="http://schemas.microsoft.com/office/drawing/2014/main" id="{EC3ABA31-5579-CEAA-797C-14664546060F}"/>
                  </a:ext>
                </a:extLst>
              </p:cNvPr>
              <p:cNvSpPr/>
              <p:nvPr/>
            </p:nvSpPr>
            <p:spPr>
              <a:xfrm flipH="1">
                <a:off x="7255501" y="4174596"/>
                <a:ext cx="606323" cy="594242"/>
              </a:xfrm>
              <a:prstGeom prst="roundRect">
                <a:avLst/>
              </a:prstGeom>
              <a:solidFill>
                <a:srgbClr val="156082"/>
              </a:solidFill>
              <a:ln w="15875" cap="flat" cmpd="sng" algn="ctr">
                <a:solidFill>
                  <a:srgbClr val="50B4C8">
                    <a:lumMod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1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EAF0E0"/>
                    </a:solidFill>
                    <a:effectLst/>
                    <a:uLnTx/>
                    <a:uFillTx/>
                    <a:latin typeface="Tw Cen MT" panose="020B0602020104020603"/>
                  </a:rPr>
                  <a:t>BE</a:t>
                </a:r>
              </a:p>
            </p:txBody>
          </p:sp>
          <p:grpSp>
            <p:nvGrpSpPr>
              <p:cNvPr id="39" name="Gruppe 38">
                <a:extLst>
                  <a:ext uri="{FF2B5EF4-FFF2-40B4-BE49-F238E27FC236}">
                    <a16:creationId xmlns:a16="http://schemas.microsoft.com/office/drawing/2014/main" id="{9BDD4E39-572F-24AF-9C21-7055578D5CA6}"/>
                  </a:ext>
                </a:extLst>
              </p:cNvPr>
              <p:cNvGrpSpPr/>
              <p:nvPr/>
            </p:nvGrpSpPr>
            <p:grpSpPr>
              <a:xfrm>
                <a:off x="7215300" y="4778129"/>
                <a:ext cx="686724" cy="422907"/>
                <a:chOff x="6429237" y="4778129"/>
                <a:chExt cx="686724" cy="422907"/>
              </a:xfrm>
            </p:grpSpPr>
            <p:sp>
              <p:nvSpPr>
                <p:cNvPr id="40" name="Pil: ned 39">
                  <a:extLst>
                    <a:ext uri="{FF2B5EF4-FFF2-40B4-BE49-F238E27FC236}">
                      <a16:creationId xmlns:a16="http://schemas.microsoft.com/office/drawing/2014/main" id="{BB2A4A1F-BC1A-CC0B-7E9D-2D1D3D60DDC2}"/>
                    </a:ext>
                  </a:extLst>
                </p:cNvPr>
                <p:cNvSpPr/>
                <p:nvPr/>
              </p:nvSpPr>
              <p:spPr>
                <a:xfrm flipH="1" flipV="1">
                  <a:off x="6429237" y="4778129"/>
                  <a:ext cx="686724" cy="382119"/>
                </a:xfrm>
                <a:prstGeom prst="downArrow">
                  <a:avLst/>
                </a:prstGeom>
                <a:solidFill>
                  <a:srgbClr val="156082"/>
                </a:solidFill>
                <a:ln w="1587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68581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b-NO" sz="135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/>
                  </a:endParaRPr>
                </a:p>
              </p:txBody>
            </p:sp>
            <p:sp>
              <p:nvSpPr>
                <p:cNvPr id="41" name="TekstSylinder 40">
                  <a:extLst>
                    <a:ext uri="{FF2B5EF4-FFF2-40B4-BE49-F238E27FC236}">
                      <a16:creationId xmlns:a16="http://schemas.microsoft.com/office/drawing/2014/main" id="{FD5DED89-DBFE-698D-D43E-F74DA40433CF}"/>
                    </a:ext>
                  </a:extLst>
                </p:cNvPr>
                <p:cNvSpPr txBox="1"/>
                <p:nvPr/>
              </p:nvSpPr>
              <p:spPr>
                <a:xfrm flipH="1">
                  <a:off x="6526230" y="4800926"/>
                  <a:ext cx="48711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 anchor="b">
                  <a:spAutoFit/>
                </a:bodyPr>
                <a:lstStyle/>
                <a:p>
                  <a:pPr marL="0" marR="0" lvl="0" indent="0" algn="ctr" defTabSz="685817" eaLnBrk="1" fontAlgn="auto" latinLnBrk="0" hangingPunct="1"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w Cen MT" panose="020B0602020104020603"/>
                    </a:rPr>
                    <a:t>23</a:t>
                  </a:r>
                </a:p>
              </p:txBody>
            </p:sp>
          </p:grpSp>
          <p:cxnSp>
            <p:nvCxnSpPr>
              <p:cNvPr id="25" name="Kobling: vinkel 24">
                <a:extLst>
                  <a:ext uri="{FF2B5EF4-FFF2-40B4-BE49-F238E27FC236}">
                    <a16:creationId xmlns:a16="http://schemas.microsoft.com/office/drawing/2014/main" id="{5F61B7F4-CE06-353F-8346-BFDD2D405598}"/>
                  </a:ext>
                </a:extLst>
              </p:cNvPr>
              <p:cNvCxnSpPr>
                <a:cxnSpLocks/>
                <a:stCxn id="14" idx="0"/>
              </p:cNvCxnSpPr>
              <p:nvPr/>
            </p:nvCxnSpPr>
            <p:spPr>
              <a:xfrm rot="5400000" flipH="1" flipV="1">
                <a:off x="8119896" y="3288130"/>
                <a:ext cx="325232" cy="1447700"/>
              </a:xfrm>
              <a:prstGeom prst="bentConnector2">
                <a:avLst/>
              </a:prstGeom>
              <a:noFill/>
              <a:ln w="127000" cap="flat" cmpd="sng" algn="ctr">
                <a:solidFill>
                  <a:srgbClr val="156082"/>
                </a:solidFill>
                <a:prstDash val="solid"/>
              </a:ln>
              <a:effectLst/>
            </p:spPr>
          </p:cxnSp>
          <p:sp>
            <p:nvSpPr>
              <p:cNvPr id="18" name="Rektangel: avrundede hjørner 17">
                <a:extLst>
                  <a:ext uri="{FF2B5EF4-FFF2-40B4-BE49-F238E27FC236}">
                    <a16:creationId xmlns:a16="http://schemas.microsoft.com/office/drawing/2014/main" id="{A02FD64E-AB9E-3962-3F63-5AB2122682BB}"/>
                  </a:ext>
                </a:extLst>
              </p:cNvPr>
              <p:cNvSpPr/>
              <p:nvPr/>
            </p:nvSpPr>
            <p:spPr>
              <a:xfrm flipH="1">
                <a:off x="8021773" y="4174596"/>
                <a:ext cx="612683" cy="594242"/>
              </a:xfrm>
              <a:prstGeom prst="roundRect">
                <a:avLst/>
              </a:prstGeom>
              <a:solidFill>
                <a:srgbClr val="8FD0ED"/>
              </a:solidFill>
              <a:ln w="15875" cap="flat" cmpd="sng" algn="ctr">
                <a:solidFill>
                  <a:srgbClr val="50B4C8">
                    <a:lumMod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1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156082"/>
                    </a:solidFill>
                    <a:effectLst/>
                    <a:uLnTx/>
                    <a:uFillTx/>
                    <a:latin typeface="Tw Cen MT" panose="020B0602020104020603"/>
                  </a:rPr>
                  <a:t>M1</a:t>
                </a:r>
              </a:p>
            </p:txBody>
          </p:sp>
          <p:grpSp>
            <p:nvGrpSpPr>
              <p:cNvPr id="37" name="Gruppe 36">
                <a:extLst>
                  <a:ext uri="{FF2B5EF4-FFF2-40B4-BE49-F238E27FC236}">
                    <a16:creationId xmlns:a16="http://schemas.microsoft.com/office/drawing/2014/main" id="{F466EAC9-E88A-6052-77B4-5E3AD7EA571A}"/>
                  </a:ext>
                </a:extLst>
              </p:cNvPr>
              <p:cNvGrpSpPr/>
              <p:nvPr/>
            </p:nvGrpSpPr>
            <p:grpSpPr>
              <a:xfrm>
                <a:off x="7981151" y="3720781"/>
                <a:ext cx="693927" cy="446295"/>
                <a:chOff x="7435003" y="3684668"/>
                <a:chExt cx="686724" cy="446295"/>
              </a:xfrm>
            </p:grpSpPr>
            <p:sp>
              <p:nvSpPr>
                <p:cNvPr id="36" name="Pil: ned 35">
                  <a:extLst>
                    <a:ext uri="{FF2B5EF4-FFF2-40B4-BE49-F238E27FC236}">
                      <a16:creationId xmlns:a16="http://schemas.microsoft.com/office/drawing/2014/main" id="{FA13E986-3350-756D-524B-94152C1480F2}"/>
                    </a:ext>
                  </a:extLst>
                </p:cNvPr>
                <p:cNvSpPr/>
                <p:nvPr/>
              </p:nvSpPr>
              <p:spPr>
                <a:xfrm flipH="1">
                  <a:off x="7435003" y="3748844"/>
                  <a:ext cx="686724" cy="382119"/>
                </a:xfrm>
                <a:prstGeom prst="downArrow">
                  <a:avLst/>
                </a:prstGeom>
                <a:solidFill>
                  <a:srgbClr val="156082"/>
                </a:solidFill>
                <a:ln w="1587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68581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b-NO" sz="135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w Cen MT" panose="020B0602020104020603"/>
                  </a:endParaRPr>
                </a:p>
              </p:txBody>
            </p:sp>
            <p:sp>
              <p:nvSpPr>
                <p:cNvPr id="23" name="TekstSylinder 22">
                  <a:extLst>
                    <a:ext uri="{FF2B5EF4-FFF2-40B4-BE49-F238E27FC236}">
                      <a16:creationId xmlns:a16="http://schemas.microsoft.com/office/drawing/2014/main" id="{8EE159D1-A439-A4F9-C654-8A15D05606B2}"/>
                    </a:ext>
                  </a:extLst>
                </p:cNvPr>
                <p:cNvSpPr txBox="1"/>
                <p:nvPr/>
              </p:nvSpPr>
              <p:spPr>
                <a:xfrm flipH="1">
                  <a:off x="7548262" y="3684668"/>
                  <a:ext cx="457918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 anchor="t">
                  <a:spAutoFit/>
                </a:bodyPr>
                <a:lstStyle/>
                <a:p>
                  <a:pPr marL="0" marR="0" lvl="0" indent="0" algn="ctr" defTabSz="68581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w Cen MT" panose="020B0602020104020603"/>
                    </a:rPr>
                    <a:t>23</a:t>
                  </a:r>
                </a:p>
              </p:txBody>
            </p:sp>
          </p:grpSp>
          <p:grpSp>
            <p:nvGrpSpPr>
              <p:cNvPr id="49" name="Gruppe 48">
                <a:extLst>
                  <a:ext uri="{FF2B5EF4-FFF2-40B4-BE49-F238E27FC236}">
                    <a16:creationId xmlns:a16="http://schemas.microsoft.com/office/drawing/2014/main" id="{C903DF60-E5EA-9DB5-3770-46A6DB3939E9}"/>
                  </a:ext>
                </a:extLst>
              </p:cNvPr>
              <p:cNvGrpSpPr/>
              <p:nvPr/>
            </p:nvGrpSpPr>
            <p:grpSpPr>
              <a:xfrm>
                <a:off x="8763305" y="3720781"/>
                <a:ext cx="693927" cy="1048057"/>
                <a:chOff x="8774518" y="3720781"/>
                <a:chExt cx="686724" cy="1048057"/>
              </a:xfrm>
            </p:grpSpPr>
            <p:sp>
              <p:nvSpPr>
                <p:cNvPr id="17" name="Rektangel: avrundede hjørner 16">
                  <a:extLst>
                    <a:ext uri="{FF2B5EF4-FFF2-40B4-BE49-F238E27FC236}">
                      <a16:creationId xmlns:a16="http://schemas.microsoft.com/office/drawing/2014/main" id="{6A3A6110-AE0E-58DC-F587-06EA707845D0}"/>
                    </a:ext>
                  </a:extLst>
                </p:cNvPr>
                <p:cNvSpPr/>
                <p:nvPr/>
              </p:nvSpPr>
              <p:spPr>
                <a:xfrm flipH="1">
                  <a:off x="8814719" y="4174596"/>
                  <a:ext cx="606323" cy="594242"/>
                </a:xfrm>
                <a:prstGeom prst="roundRect">
                  <a:avLst/>
                </a:prstGeom>
                <a:solidFill>
                  <a:srgbClr val="8FD0ED"/>
                </a:solidFill>
                <a:ln w="15875" cap="flat" cmpd="sng" algn="ctr">
                  <a:solidFill>
                    <a:srgbClr val="50B4C8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68581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156082"/>
                      </a:solidFill>
                      <a:effectLst/>
                      <a:uLnTx/>
                      <a:uFillTx/>
                      <a:latin typeface="Tw Cen MT" panose="020B0602020104020603"/>
                    </a:rPr>
                    <a:t>M2</a:t>
                  </a:r>
                </a:p>
              </p:txBody>
            </p:sp>
            <p:grpSp>
              <p:nvGrpSpPr>
                <p:cNvPr id="46" name="Gruppe 45">
                  <a:extLst>
                    <a:ext uri="{FF2B5EF4-FFF2-40B4-BE49-F238E27FC236}">
                      <a16:creationId xmlns:a16="http://schemas.microsoft.com/office/drawing/2014/main" id="{05403B36-08DA-A3E6-B8F4-5A9D221990ED}"/>
                    </a:ext>
                  </a:extLst>
                </p:cNvPr>
                <p:cNvGrpSpPr/>
                <p:nvPr/>
              </p:nvGrpSpPr>
              <p:grpSpPr>
                <a:xfrm>
                  <a:off x="8774518" y="3720781"/>
                  <a:ext cx="686724" cy="446295"/>
                  <a:chOff x="7435003" y="3684668"/>
                  <a:chExt cx="686724" cy="446295"/>
                </a:xfrm>
              </p:grpSpPr>
              <p:sp>
                <p:nvSpPr>
                  <p:cNvPr id="47" name="Pil: ned 46">
                    <a:extLst>
                      <a:ext uri="{FF2B5EF4-FFF2-40B4-BE49-F238E27FC236}">
                        <a16:creationId xmlns:a16="http://schemas.microsoft.com/office/drawing/2014/main" id="{B8C3FAD5-4FC6-D231-94C1-108FF1E48D89}"/>
                      </a:ext>
                    </a:extLst>
                  </p:cNvPr>
                  <p:cNvSpPr/>
                  <p:nvPr/>
                </p:nvSpPr>
                <p:spPr>
                  <a:xfrm flipH="1">
                    <a:off x="7435003" y="3748844"/>
                    <a:ext cx="686724" cy="382119"/>
                  </a:xfrm>
                  <a:prstGeom prst="downArrow">
                    <a:avLst/>
                  </a:prstGeom>
                  <a:solidFill>
                    <a:srgbClr val="156082"/>
                  </a:solidFill>
                  <a:ln w="1587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68581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b-NO" sz="13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w Cen MT" panose="020B0602020104020603"/>
                    </a:endParaRPr>
                  </a:p>
                </p:txBody>
              </p:sp>
              <p:sp>
                <p:nvSpPr>
                  <p:cNvPr id="48" name="TekstSylinder 47">
                    <a:extLst>
                      <a:ext uri="{FF2B5EF4-FFF2-40B4-BE49-F238E27FC236}">
                        <a16:creationId xmlns:a16="http://schemas.microsoft.com/office/drawing/2014/main" id="{E027BC2A-3B13-FCCE-6A53-BEA6277050D4}"/>
                      </a:ext>
                    </a:extLst>
                  </p:cNvPr>
                  <p:cNvSpPr txBox="1"/>
                  <p:nvPr/>
                </p:nvSpPr>
                <p:spPr>
                  <a:xfrm flipH="1">
                    <a:off x="7548262" y="3684668"/>
                    <a:ext cx="457918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 anchor="t">
                    <a:spAutoFit/>
                  </a:bodyPr>
                  <a:lstStyle/>
                  <a:p>
                    <a:pPr marL="0" marR="0" lvl="0" indent="0" algn="ctr" defTabSz="68581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nb-NO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w Cen MT" panose="020B0602020104020603"/>
                      </a:rPr>
                      <a:t>23</a:t>
                    </a:r>
                  </a:p>
                </p:txBody>
              </p:sp>
            </p:grpSp>
          </p:grpSp>
        </p:grpSp>
      </p:grpSp>
      <p:sp>
        <p:nvSpPr>
          <p:cNvPr id="61" name="Rektangel 60">
            <a:extLst>
              <a:ext uri="{FF2B5EF4-FFF2-40B4-BE49-F238E27FC236}">
                <a16:creationId xmlns:a16="http://schemas.microsoft.com/office/drawing/2014/main" id="{245F2AC7-722E-468C-1683-324E9198FC2A}"/>
              </a:ext>
            </a:extLst>
          </p:cNvPr>
          <p:cNvSpPr/>
          <p:nvPr/>
        </p:nvSpPr>
        <p:spPr>
          <a:xfrm>
            <a:off x="3073138" y="4880449"/>
            <a:ext cx="8806509" cy="178901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621964">
              <a:lnSpc>
                <a:spcPts val="2300"/>
              </a:lnSpc>
              <a:spcAft>
                <a:spcPts val="600"/>
              </a:spcAft>
            </a:pPr>
            <a:r>
              <a:rPr lang="nb-NO" sz="2000" b="1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Butikken styrer du og velger selv hvem som skal få gavekort og stafettrinn. </a:t>
            </a:r>
          </a:p>
          <a:p>
            <a:pPr lvl="0" algn="ctr" defTabSz="621964">
              <a:lnSpc>
                <a:spcPts val="2300"/>
              </a:lnSpc>
              <a:spcAft>
                <a:spcPts val="600"/>
              </a:spcAft>
            </a:pPr>
            <a:r>
              <a:rPr lang="nb-NO" sz="2000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Når du kloner din egen nettbutikk, tar med dine gamle kunder og starter opp på nytt etter nye eiere, så hjelper du de nye eierne å få en god start og høy inntekt raskere! </a:t>
            </a:r>
          </a:p>
          <a:p>
            <a:pPr lvl="0" algn="ctr" defTabSz="621964">
              <a:lnSpc>
                <a:spcPts val="2300"/>
              </a:lnSpc>
              <a:spcAft>
                <a:spcPts val="600"/>
              </a:spcAft>
            </a:pPr>
            <a:r>
              <a:rPr lang="nb-NO" sz="2000" dirty="0">
                <a:solidFill>
                  <a:srgbClr val="58267E"/>
                </a:solidFill>
                <a:latin typeface="Aptos Display" panose="02110004020202020204"/>
                <a:ea typeface="Aptos" panose="020B0004020202020204" pitchFamily="34" charset="0"/>
                <a:cs typeface="Times New Roman" panose="02020603050405020304" pitchFamily="18" charset="0"/>
              </a:rPr>
              <a:t>I tillegg til sirkeløkonomien er dette en særdeles effektiv måte og armere eierstrukturen på og samtidig forsterke hjelpeprogrammets spleisefond - vesentlig!</a:t>
            </a:r>
          </a:p>
        </p:txBody>
      </p:sp>
    </p:spTree>
    <p:extLst>
      <p:ext uri="{BB962C8B-B14F-4D97-AF65-F5344CB8AC3E}">
        <p14:creationId xmlns:p14="http://schemas.microsoft.com/office/powerpoint/2010/main" val="353339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7C4A8B-35B5-F4C9-4BDF-477852F3B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3">
            <a:extLst>
              <a:ext uri="{FF2B5EF4-FFF2-40B4-BE49-F238E27FC236}">
                <a16:creationId xmlns:a16="http://schemas.microsoft.com/office/drawing/2014/main" id="{90E7AEC8-F3A2-6D93-B9FA-B0B5DCD608DC}"/>
              </a:ext>
            </a:extLst>
          </p:cNvPr>
          <p:cNvGrpSpPr/>
          <p:nvPr/>
        </p:nvGrpSpPr>
        <p:grpSpPr>
          <a:xfrm>
            <a:off x="0" y="4"/>
            <a:ext cx="2743200" cy="6857280"/>
            <a:chOff x="0" y="4"/>
            <a:chExt cx="2743200" cy="6857280"/>
          </a:xfrm>
        </p:grpSpPr>
        <p:pic>
          <p:nvPicPr>
            <p:cNvPr id="6" name="Bilde 5">
              <a:extLst>
                <a:ext uri="{FF2B5EF4-FFF2-40B4-BE49-F238E27FC236}">
                  <a16:creationId xmlns:a16="http://schemas.microsoft.com/office/drawing/2014/main" id="{BE11E325-E91B-AD7B-E8D6-399D7047B7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49463" r="23868"/>
            <a:stretch>
              <a:fillRect/>
            </a:stretch>
          </p:blipFill>
          <p:spPr>
            <a:xfrm flipH="1">
              <a:off x="0" y="4"/>
              <a:ext cx="2743200" cy="6857280"/>
            </a:xfrm>
            <a:prstGeom prst="rect">
              <a:avLst/>
            </a:prstGeom>
          </p:spPr>
        </p:pic>
        <p:pic>
          <p:nvPicPr>
            <p:cNvPr id="8" name="Bilde 7">
              <a:extLst>
                <a:ext uri="{FF2B5EF4-FFF2-40B4-BE49-F238E27FC236}">
                  <a16:creationId xmlns:a16="http://schemas.microsoft.com/office/drawing/2014/main" id="{562CA501-8C68-B24F-3FEC-BF0E6F3B8B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5534" y="127412"/>
              <a:ext cx="2463002" cy="692719"/>
            </a:xfrm>
            <a:prstGeom prst="rect">
              <a:avLst/>
            </a:prstGeom>
          </p:spPr>
        </p:pic>
      </p:grpSp>
      <p:sp>
        <p:nvSpPr>
          <p:cNvPr id="3" name="TekstSylinder 2">
            <a:extLst>
              <a:ext uri="{FF2B5EF4-FFF2-40B4-BE49-F238E27FC236}">
                <a16:creationId xmlns:a16="http://schemas.microsoft.com/office/drawing/2014/main" id="{45F97419-5C51-610E-9E44-A9CA80CE9A76}"/>
              </a:ext>
            </a:extLst>
          </p:cNvPr>
          <p:cNvSpPr txBox="1"/>
          <p:nvPr/>
        </p:nvSpPr>
        <p:spPr>
          <a:xfrm>
            <a:off x="3157979" y="141401"/>
            <a:ext cx="8616100" cy="637475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300"/>
              </a:lnSpc>
              <a:spcAft>
                <a:spcPts val="400"/>
              </a:spcAft>
            </a:pPr>
            <a:r>
              <a:rPr lang="nb-NO" sz="2800" b="1" dirty="0">
                <a:solidFill>
                  <a:srgbClr val="652B91"/>
                </a:solidFill>
              </a:rPr>
              <a:t>En millionær sa en gang:</a:t>
            </a:r>
          </a:p>
          <a:p>
            <a:pPr algn="ctr">
              <a:lnSpc>
                <a:spcPts val="2300"/>
              </a:lnSpc>
              <a:spcAft>
                <a:spcPts val="400"/>
              </a:spcAft>
            </a:pPr>
            <a:r>
              <a:rPr lang="nb-NO" sz="2200" i="1" dirty="0">
                <a:solidFill>
                  <a:srgbClr val="652B91"/>
                </a:solidFill>
              </a:rPr>
              <a:t>«Folk har ikke tålmodighet til å bruke tre år på å bygge sin egen virksomhet, men de har tålmodighet til å jobbe for andre i 40 år»</a:t>
            </a:r>
          </a:p>
          <a:p>
            <a:pPr algn="ctr">
              <a:lnSpc>
                <a:spcPts val="2300"/>
              </a:lnSpc>
              <a:spcAft>
                <a:spcPts val="400"/>
              </a:spcAft>
              <a:buNone/>
            </a:pPr>
            <a:r>
              <a:rPr lang="nb-NO" sz="2000" kern="1200" dirty="0">
                <a:solidFill>
                  <a:srgbClr val="652B9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 det tar kort eller lang tid hos oss i folkefellesskapet er uvisst, men at du har opparbeidet økonomisk selvstendighet før det har gått 40 år er vi viss på!</a:t>
            </a:r>
          </a:p>
          <a:p>
            <a:pPr algn="ctr">
              <a:lnSpc>
                <a:spcPts val="2300"/>
              </a:lnSpc>
              <a:spcAft>
                <a:spcPts val="400"/>
              </a:spcAft>
              <a:buNone/>
            </a:pPr>
            <a:r>
              <a:rPr lang="nb-NO" sz="2000" dirty="0">
                <a:solidFill>
                  <a:srgbClr val="652B9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Tålmodighet er avgjørende uansett om vi lar selskapet gjøre jobben for oss, eller om vi med egen innsats bygger vår egen butikkjede, for inntekter og formue skapes av nye </a:t>
            </a:r>
            <a:r>
              <a:rPr lang="nb-NO" sz="2000" dirty="0">
                <a:solidFill>
                  <a:srgbClr val="652B9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kunder/</a:t>
            </a:r>
            <a:r>
              <a:rPr lang="nb-NO" sz="2000" dirty="0">
                <a:solidFill>
                  <a:srgbClr val="652B9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kolleger som kommer til og det tar tid. </a:t>
            </a:r>
          </a:p>
          <a:p>
            <a:pPr algn="ctr">
              <a:lnSpc>
                <a:spcPts val="2300"/>
              </a:lnSpc>
              <a:spcAft>
                <a:spcPts val="400"/>
              </a:spcAft>
              <a:buNone/>
            </a:pPr>
            <a:r>
              <a:rPr lang="nb-NO" sz="2000" b="1" dirty="0">
                <a:solidFill>
                  <a:srgbClr val="652B9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Så tålmodighet er den viktigste innsatsfaktoren, men sammenlignet med andre metoder, så er BumbleBee metoden den enkleste, rimeligste og tryggeste måten å bygge en bedre fremtid på.</a:t>
            </a:r>
            <a:endParaRPr lang="nb-NO" sz="1200" b="1" dirty="0">
              <a:solidFill>
                <a:srgbClr val="652B9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300"/>
              </a:lnSpc>
              <a:spcAft>
                <a:spcPts val="400"/>
              </a:spcAft>
            </a:pPr>
            <a:endParaRPr lang="nb-NO" sz="2200" b="1" i="1" dirty="0">
              <a:solidFill>
                <a:srgbClr val="652B91"/>
              </a:solidFill>
            </a:endParaRPr>
          </a:p>
          <a:p>
            <a:pPr algn="ctr">
              <a:lnSpc>
                <a:spcPts val="2300"/>
              </a:lnSpc>
              <a:spcAft>
                <a:spcPts val="400"/>
              </a:spcAft>
            </a:pPr>
            <a:endParaRPr lang="nb-NO" sz="2200" b="1" i="1" dirty="0">
              <a:solidFill>
                <a:srgbClr val="652B91"/>
              </a:solidFill>
            </a:endParaRPr>
          </a:p>
          <a:p>
            <a:pPr algn="ctr">
              <a:lnSpc>
                <a:spcPts val="2300"/>
              </a:lnSpc>
              <a:spcAft>
                <a:spcPts val="400"/>
              </a:spcAft>
            </a:pPr>
            <a:endParaRPr lang="nb-NO" sz="2200" b="1" i="1" dirty="0">
              <a:solidFill>
                <a:srgbClr val="652B91"/>
              </a:solidFill>
            </a:endParaRPr>
          </a:p>
          <a:p>
            <a:pPr algn="ctr">
              <a:lnSpc>
                <a:spcPts val="2300"/>
              </a:lnSpc>
              <a:spcBef>
                <a:spcPts val="1200"/>
              </a:spcBef>
              <a:spcAft>
                <a:spcPts val="400"/>
              </a:spcAft>
            </a:pPr>
            <a:r>
              <a:rPr lang="nb-NO" sz="2000" b="1" i="1" dirty="0">
                <a:solidFill>
                  <a:srgbClr val="652B91"/>
                </a:solidFill>
              </a:rPr>
              <a:t>og ingen har noensinne gjort det billigere!</a:t>
            </a:r>
          </a:p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nb-NO" sz="2000" dirty="0">
                <a:solidFill>
                  <a:srgbClr val="652B91"/>
                </a:solidFill>
              </a:rPr>
              <a:t>Vi har presentert oss slik vi skal bli. Vi er nå i pre-</a:t>
            </a:r>
            <a:r>
              <a:rPr lang="nb-NO" sz="2000" dirty="0" err="1">
                <a:solidFill>
                  <a:srgbClr val="652B91"/>
                </a:solidFill>
              </a:rPr>
              <a:t>launch</a:t>
            </a:r>
            <a:r>
              <a:rPr lang="nb-NO" sz="2000" dirty="0">
                <a:solidFill>
                  <a:srgbClr val="652B91"/>
                </a:solidFill>
              </a:rPr>
              <a:t> fasen og bygger opp et eierkollegium så vi kan starte forsvarlig fra dag én. Når du registrer deg som interessent er det helt uforpliktende - du bestemmer deg når vi er klare.</a:t>
            </a:r>
          </a:p>
          <a:p>
            <a:pPr algn="ctr">
              <a:lnSpc>
                <a:spcPts val="2300"/>
              </a:lnSpc>
              <a:spcAft>
                <a:spcPts val="400"/>
              </a:spcAft>
            </a:pPr>
            <a:r>
              <a:rPr lang="nb-NO" sz="2400" b="1" i="1" dirty="0">
                <a:solidFill>
                  <a:srgbClr val="652B91"/>
                </a:solidFill>
              </a:rPr>
              <a:t>Dette er historien om din framtid, du skaper den selv!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0221667F-83C3-F41B-2B6D-1BC2CF49960C}"/>
              </a:ext>
            </a:extLst>
          </p:cNvPr>
          <p:cNvSpPr txBox="1"/>
          <p:nvPr/>
        </p:nvSpPr>
        <p:spPr>
          <a:xfrm>
            <a:off x="2978867" y="3598317"/>
            <a:ext cx="8795211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99951" marR="0" lvl="1" indent="-342900" algn="l" defTabSz="914106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Ingen slår oss på kreativ nyvinning!</a:t>
            </a:r>
          </a:p>
          <a:p>
            <a:pPr marL="799951" marR="0" lvl="1" indent="-342900" algn="l" defTabSz="914106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Ingen kan bygge opp og øke en formue med mindre innsats enn hos oss!</a:t>
            </a:r>
          </a:p>
          <a:p>
            <a:pPr marL="799951" marR="0" lvl="1" indent="-342900" algn="l" defTabSz="914106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Ingen har et slikt konstruktivt og ambisiøst hjelpeprogram som oss! </a:t>
            </a:r>
          </a:p>
          <a:p>
            <a:pPr marL="799951" marR="0" lvl="1" indent="-342900" algn="l" defTabSz="914106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Ingen har noensinne satt så fundamentale og ambisiøse mål som oss!</a:t>
            </a:r>
          </a:p>
        </p:txBody>
      </p:sp>
    </p:spTree>
    <p:extLst>
      <p:ext uri="{BB962C8B-B14F-4D97-AF65-F5344CB8AC3E}">
        <p14:creationId xmlns:p14="http://schemas.microsoft.com/office/powerpoint/2010/main" val="149360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ABD9F9-F49F-B571-7FC8-80E785EFF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3">
            <a:extLst>
              <a:ext uri="{FF2B5EF4-FFF2-40B4-BE49-F238E27FC236}">
                <a16:creationId xmlns:a16="http://schemas.microsoft.com/office/drawing/2014/main" id="{1F0BE2DD-595D-1093-EF25-3CA4AD149390}"/>
              </a:ext>
            </a:extLst>
          </p:cNvPr>
          <p:cNvGrpSpPr/>
          <p:nvPr/>
        </p:nvGrpSpPr>
        <p:grpSpPr>
          <a:xfrm>
            <a:off x="0" y="4"/>
            <a:ext cx="2743200" cy="6857280"/>
            <a:chOff x="0" y="4"/>
            <a:chExt cx="2743200" cy="6857280"/>
          </a:xfrm>
        </p:grpSpPr>
        <p:pic>
          <p:nvPicPr>
            <p:cNvPr id="6" name="Bilde 5">
              <a:extLst>
                <a:ext uri="{FF2B5EF4-FFF2-40B4-BE49-F238E27FC236}">
                  <a16:creationId xmlns:a16="http://schemas.microsoft.com/office/drawing/2014/main" id="{70F7B090-C3A6-AA7F-5F83-7FC05AF27D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49463" r="23868"/>
            <a:stretch>
              <a:fillRect/>
            </a:stretch>
          </p:blipFill>
          <p:spPr>
            <a:xfrm flipH="1">
              <a:off x="0" y="4"/>
              <a:ext cx="2743200" cy="6857280"/>
            </a:xfrm>
            <a:prstGeom prst="rect">
              <a:avLst/>
            </a:prstGeom>
          </p:spPr>
        </p:pic>
        <p:pic>
          <p:nvPicPr>
            <p:cNvPr id="8" name="Bilde 7">
              <a:extLst>
                <a:ext uri="{FF2B5EF4-FFF2-40B4-BE49-F238E27FC236}">
                  <a16:creationId xmlns:a16="http://schemas.microsoft.com/office/drawing/2014/main" id="{37FCDB9C-78D2-74A3-910A-9DE2EF5CD98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5534" y="127412"/>
              <a:ext cx="2463002" cy="692719"/>
            </a:xfrm>
            <a:prstGeom prst="rect">
              <a:avLst/>
            </a:prstGeom>
          </p:spPr>
        </p:pic>
      </p:grp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92F38C1-73F0-305A-B90E-90C7E0EDC430}"/>
              </a:ext>
            </a:extLst>
          </p:cNvPr>
          <p:cNvSpPr txBox="1"/>
          <p:nvPr/>
        </p:nvSpPr>
        <p:spPr>
          <a:xfrm>
            <a:off x="3157979" y="631596"/>
            <a:ext cx="8616100" cy="564699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  <a:spcAft>
                <a:spcPts val="400"/>
              </a:spcAft>
            </a:pPr>
            <a:r>
              <a:rPr lang="nb-NO" sz="2800" b="1" dirty="0">
                <a:solidFill>
                  <a:srgbClr val="652B91"/>
                </a:solidFill>
              </a:rPr>
              <a:t>Råd fra en som har vunnet stort i livet:</a:t>
            </a:r>
          </a:p>
          <a:p>
            <a:pPr marL="342900" lvl="0" indent="-342900">
              <a:lnSpc>
                <a:spcPts val="3000"/>
              </a:lnSpc>
              <a:spcAft>
                <a:spcPts val="800"/>
              </a:spcAft>
              <a:buSzPct val="11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400" kern="1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Tenk over hvordan dagens valg påvirker fremtidige muligheter, ikke bare hva du vil oppnå her og nå – bevisstgjør deg.</a:t>
            </a:r>
            <a:endParaRPr lang="nb-NO" sz="2400" kern="100" dirty="0">
              <a:solidFill>
                <a:srgbClr val="652B9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3000"/>
              </a:lnSpc>
              <a:spcAft>
                <a:spcPts val="800"/>
              </a:spcAft>
              <a:buSzPct val="11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400" kern="1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personlig ansvar – eierskap til egne valg er avgjørende, også når utfallet er usikkert. </a:t>
            </a:r>
            <a:endParaRPr lang="nb-NO" sz="2400" kern="100" dirty="0">
              <a:solidFill>
                <a:srgbClr val="652B9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3000"/>
              </a:lnSpc>
              <a:spcAft>
                <a:spcPts val="800"/>
              </a:spcAft>
              <a:buSzPct val="11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400" kern="1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Suksess er summen av mange små, tilsynelatende ubetydelige valg – ikke bare én stor beslutning.</a:t>
            </a:r>
            <a:endParaRPr lang="nb-NO" sz="2400" kern="100" dirty="0">
              <a:solidFill>
                <a:srgbClr val="652B9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3000"/>
              </a:lnSpc>
              <a:spcAft>
                <a:spcPts val="800"/>
              </a:spcAft>
              <a:buSzPct val="11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400" kern="1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indre kompass er viktigere enn detaljerte planer i en verden preget av endring og usikkerhet.</a:t>
            </a:r>
            <a:endParaRPr lang="nb-NO" sz="2400" kern="100" dirty="0">
              <a:solidFill>
                <a:srgbClr val="652B9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3000"/>
              </a:lnSpc>
              <a:spcAft>
                <a:spcPts val="800"/>
              </a:spcAft>
              <a:buSzPct val="11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sz="2400" kern="100" dirty="0">
                <a:solidFill>
                  <a:srgbClr val="652B9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Suksess bør ses på som en konsekvens av konsekvente og ansvarlige valg, ikke som et mål i seg selv.</a:t>
            </a:r>
          </a:p>
          <a:p>
            <a:pPr lvl="0" algn="ctr">
              <a:lnSpc>
                <a:spcPts val="3000"/>
              </a:lnSpc>
              <a:spcAft>
                <a:spcPts val="800"/>
              </a:spcAft>
              <a:buSzPct val="110000"/>
              <a:tabLst>
                <a:tab pos="457200" algn="l"/>
              </a:tabLst>
            </a:pPr>
            <a:r>
              <a:rPr lang="nb-NO" sz="2400" b="1" i="1" kern="100" dirty="0">
                <a:solidFill>
                  <a:srgbClr val="652B91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Dette er momenter vi vurderer og tar hensyn til i utviklingen av egen virksomhet – fra kjøkkenbenken.</a:t>
            </a:r>
            <a:endParaRPr lang="nb-NO" sz="2200" b="1" i="1" dirty="0">
              <a:solidFill>
                <a:srgbClr val="652B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35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theme1.xml><?xml version="1.0" encoding="utf-8"?>
<a:theme xmlns:a="http://schemas.openxmlformats.org/drawingml/2006/main" name="1_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9095</TotalTime>
  <Words>1178</Words>
  <Application>Microsoft Office PowerPoint</Application>
  <PresentationFormat>Widescreen</PresentationFormat>
  <Paragraphs>119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Tore Olsen</dc:creator>
  <cp:lastModifiedBy>Tore Olsen</cp:lastModifiedBy>
  <cp:revision>14</cp:revision>
  <dcterms:created xsi:type="dcterms:W3CDTF">2025-07-13T05:56:47Z</dcterms:created>
  <dcterms:modified xsi:type="dcterms:W3CDTF">2026-02-03T16:57:25Z</dcterms:modified>
</cp:coreProperties>
</file>